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1.xml" ContentType="application/inkml+xml"/>
  <Override PartName="/ppt/ink/ink2.xml" ContentType="application/inkml+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86" r:id="rId2"/>
    <p:sldId id="262" r:id="rId3"/>
    <p:sldId id="324" r:id="rId4"/>
    <p:sldId id="293" r:id="rId5"/>
    <p:sldId id="297" r:id="rId6"/>
    <p:sldId id="323" r:id="rId7"/>
    <p:sldId id="299" r:id="rId8"/>
    <p:sldId id="269" r:id="rId9"/>
    <p:sldId id="270" r:id="rId10"/>
    <p:sldId id="316" r:id="rId11"/>
    <p:sldId id="317" r:id="rId12"/>
    <p:sldId id="308" r:id="rId13"/>
    <p:sldId id="298" r:id="rId14"/>
    <p:sldId id="277" r:id="rId15"/>
    <p:sldId id="318" r:id="rId16"/>
    <p:sldId id="319" r:id="rId17"/>
    <p:sldId id="320" r:id="rId18"/>
    <p:sldId id="305" r:id="rId19"/>
    <p:sldId id="321" r:id="rId20"/>
    <p:sldId id="300" r:id="rId21"/>
    <p:sldId id="301" r:id="rId22"/>
    <p:sldId id="325" r:id="rId23"/>
    <p:sldId id="282" r:id="rId24"/>
    <p:sldId id="322" r:id="rId25"/>
    <p:sldId id="284" r:id="rId26"/>
    <p:sldId id="303" r:id="rId27"/>
    <p:sldId id="285" r:id="rId28"/>
    <p:sldId id="287" r:id="rId29"/>
    <p:sldId id="311" r:id="rId30"/>
    <p:sldId id="288" r:id="rId31"/>
    <p:sldId id="272" r:id="rId32"/>
    <p:sldId id="256" r:id="rId33"/>
    <p:sldId id="315" r:id="rId34"/>
    <p:sldId id="313"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az,Renata M" initials="DM" lastIdx="1" clrIdx="0">
    <p:extLst>
      <p:ext uri="{19B8F6BF-5375-455C-9EA6-DF929625EA0E}">
        <p15:presenceInfo xmlns:p15="http://schemas.microsoft.com/office/powerpoint/2012/main" userId="S::diaz.renata@ufl.edu::887f1fd4-2761-4d05-a769-649c729a9df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47"/>
    <p:restoredTop sz="94874"/>
  </p:normalViewPr>
  <p:slideViewPr>
    <p:cSldViewPr snapToGrid="0" snapToObjects="1">
      <p:cViewPr varScale="1">
        <p:scale>
          <a:sx n="87" d="100"/>
          <a:sy n="87" d="100"/>
        </p:scale>
        <p:origin x="224" y="84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51" d="100"/>
        <a:sy n="5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22T18:58:16.143"/>
    </inkml:context>
    <inkml:brush xml:id="br0">
      <inkml:brushProperty name="width" value="0.05" units="cm"/>
      <inkml:brushProperty name="height" value="0.05" units="cm"/>
    </inkml:brush>
  </inkml:definitions>
  <inkml:trace contextRef="#ctx0" brushRef="#br0">0 0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22T18:58:16.190"/>
    </inkml:context>
    <inkml:brush xml:id="br0">
      <inkml:brushProperty name="width" value="0.05" units="cm"/>
      <inkml:brushProperty name="height" value="0.05" units="cm"/>
    </inkml:brush>
  </inkml:definitions>
  <inkml:trace contextRef="#ctx0" brushRef="#br0">0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8EB8BA-95F1-4D47-AC96-2F38D6792E2D}" type="datetimeFigureOut">
              <a:rPr lang="en-US" smtClean="0"/>
              <a:t>7/8/21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3E2A66-1920-BA49-B765-0129B5E4B1AF}" type="slidenum">
              <a:rPr lang="en-US" smtClean="0"/>
              <a:t>‹#›</a:t>
            </a:fld>
            <a:endParaRPr lang="en-US"/>
          </a:p>
        </p:txBody>
      </p:sp>
    </p:spTree>
    <p:extLst>
      <p:ext uri="{BB962C8B-B14F-4D97-AF65-F5344CB8AC3E}">
        <p14:creationId xmlns:p14="http://schemas.microsoft.com/office/powerpoint/2010/main" val="807338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1</a:t>
            </a:fld>
            <a:endParaRPr lang="en-US"/>
          </a:p>
        </p:txBody>
      </p:sp>
    </p:spTree>
    <p:extLst>
      <p:ext uri="{BB962C8B-B14F-4D97-AF65-F5344CB8AC3E}">
        <p14:creationId xmlns:p14="http://schemas.microsoft.com/office/powerpoint/2010/main" val="40153361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10</a:t>
            </a:fld>
            <a:endParaRPr lang="en-US"/>
          </a:p>
        </p:txBody>
      </p:sp>
    </p:spTree>
    <p:extLst>
      <p:ext uri="{BB962C8B-B14F-4D97-AF65-F5344CB8AC3E}">
        <p14:creationId xmlns:p14="http://schemas.microsoft.com/office/powerpoint/2010/main" val="1768064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11</a:t>
            </a:fld>
            <a:endParaRPr lang="en-US"/>
          </a:p>
        </p:txBody>
      </p:sp>
    </p:spTree>
    <p:extLst>
      <p:ext uri="{BB962C8B-B14F-4D97-AF65-F5344CB8AC3E}">
        <p14:creationId xmlns:p14="http://schemas.microsoft.com/office/powerpoint/2010/main" val="3719597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12</a:t>
            </a:fld>
            <a:endParaRPr lang="en-US"/>
          </a:p>
        </p:txBody>
      </p:sp>
    </p:spTree>
    <p:extLst>
      <p:ext uri="{BB962C8B-B14F-4D97-AF65-F5344CB8AC3E}">
        <p14:creationId xmlns:p14="http://schemas.microsoft.com/office/powerpoint/2010/main" val="1430390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13</a:t>
            </a:fld>
            <a:endParaRPr lang="en-US"/>
          </a:p>
        </p:txBody>
      </p:sp>
    </p:spTree>
    <p:extLst>
      <p:ext uri="{BB962C8B-B14F-4D97-AF65-F5344CB8AC3E}">
        <p14:creationId xmlns:p14="http://schemas.microsoft.com/office/powerpoint/2010/main" val="1822547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14</a:t>
            </a:fld>
            <a:endParaRPr lang="en-US"/>
          </a:p>
        </p:txBody>
      </p:sp>
    </p:spTree>
    <p:extLst>
      <p:ext uri="{BB962C8B-B14F-4D97-AF65-F5344CB8AC3E}">
        <p14:creationId xmlns:p14="http://schemas.microsoft.com/office/powerpoint/2010/main" val="17105966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15</a:t>
            </a:fld>
            <a:endParaRPr lang="en-US"/>
          </a:p>
        </p:txBody>
      </p:sp>
    </p:spTree>
    <p:extLst>
      <p:ext uri="{BB962C8B-B14F-4D97-AF65-F5344CB8AC3E}">
        <p14:creationId xmlns:p14="http://schemas.microsoft.com/office/powerpoint/2010/main" val="19804136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16</a:t>
            </a:fld>
            <a:endParaRPr lang="en-US"/>
          </a:p>
        </p:txBody>
      </p:sp>
    </p:spTree>
    <p:extLst>
      <p:ext uri="{BB962C8B-B14F-4D97-AF65-F5344CB8AC3E}">
        <p14:creationId xmlns:p14="http://schemas.microsoft.com/office/powerpoint/2010/main" val="49552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17</a:t>
            </a:fld>
            <a:endParaRPr lang="en-US"/>
          </a:p>
        </p:txBody>
      </p:sp>
    </p:spTree>
    <p:extLst>
      <p:ext uri="{BB962C8B-B14F-4D97-AF65-F5344CB8AC3E}">
        <p14:creationId xmlns:p14="http://schemas.microsoft.com/office/powerpoint/2010/main" val="7687618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18</a:t>
            </a:fld>
            <a:endParaRPr lang="en-US"/>
          </a:p>
        </p:txBody>
      </p:sp>
    </p:spTree>
    <p:extLst>
      <p:ext uri="{BB962C8B-B14F-4D97-AF65-F5344CB8AC3E}">
        <p14:creationId xmlns:p14="http://schemas.microsoft.com/office/powerpoint/2010/main" val="12864696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19</a:t>
            </a:fld>
            <a:endParaRPr lang="en-US"/>
          </a:p>
        </p:txBody>
      </p:sp>
    </p:spTree>
    <p:extLst>
      <p:ext uri="{BB962C8B-B14F-4D97-AF65-F5344CB8AC3E}">
        <p14:creationId xmlns:p14="http://schemas.microsoft.com/office/powerpoint/2010/main" val="2884740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Explain hypothetical scenario</a:t>
            </a:r>
          </a:p>
          <a:p>
            <a:pPr marL="171450" indent="-171450">
              <a:buFontTx/>
              <a:buChar char="-"/>
            </a:pPr>
            <a:r>
              <a:rPr lang="en-US" dirty="0"/>
              <a:t>Consistent with zero-sum competition</a:t>
            </a:r>
          </a:p>
          <a:p>
            <a:pPr marL="171450" indent="-171450">
              <a:buFontTx/>
              <a:buChar char="-"/>
            </a:pPr>
            <a:r>
              <a:rPr lang="en-US" dirty="0"/>
              <a:t>By definition means community function is more stable than species </a:t>
            </a:r>
          </a:p>
        </p:txBody>
      </p:sp>
      <p:sp>
        <p:nvSpPr>
          <p:cNvPr id="4" name="Slide Number Placeholder 3"/>
          <p:cNvSpPr>
            <a:spLocks noGrp="1"/>
          </p:cNvSpPr>
          <p:nvPr>
            <p:ph type="sldNum" sz="quarter" idx="5"/>
          </p:nvPr>
        </p:nvSpPr>
        <p:spPr/>
        <p:txBody>
          <a:bodyPr/>
          <a:lstStyle/>
          <a:p>
            <a:fld id="{1F3E2A66-1920-BA49-B765-0129B5E4B1AF}" type="slidenum">
              <a:rPr lang="en-US" smtClean="0"/>
              <a:t>2</a:t>
            </a:fld>
            <a:endParaRPr lang="en-US"/>
          </a:p>
        </p:txBody>
      </p:sp>
    </p:spTree>
    <p:extLst>
      <p:ext uri="{BB962C8B-B14F-4D97-AF65-F5344CB8AC3E}">
        <p14:creationId xmlns:p14="http://schemas.microsoft.com/office/powerpoint/2010/main" val="31008408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20</a:t>
            </a:fld>
            <a:endParaRPr lang="en-US"/>
          </a:p>
        </p:txBody>
      </p:sp>
    </p:spTree>
    <p:extLst>
      <p:ext uri="{BB962C8B-B14F-4D97-AF65-F5344CB8AC3E}">
        <p14:creationId xmlns:p14="http://schemas.microsoft.com/office/powerpoint/2010/main" val="42792888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21</a:t>
            </a:fld>
            <a:endParaRPr lang="en-US"/>
          </a:p>
        </p:txBody>
      </p:sp>
    </p:spTree>
    <p:extLst>
      <p:ext uri="{BB962C8B-B14F-4D97-AF65-F5344CB8AC3E}">
        <p14:creationId xmlns:p14="http://schemas.microsoft.com/office/powerpoint/2010/main" val="42713991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22</a:t>
            </a:fld>
            <a:endParaRPr lang="en-US"/>
          </a:p>
        </p:txBody>
      </p:sp>
    </p:spTree>
    <p:extLst>
      <p:ext uri="{BB962C8B-B14F-4D97-AF65-F5344CB8AC3E}">
        <p14:creationId xmlns:p14="http://schemas.microsoft.com/office/powerpoint/2010/main" val="17138617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23</a:t>
            </a:fld>
            <a:endParaRPr lang="en-US"/>
          </a:p>
        </p:txBody>
      </p:sp>
    </p:spTree>
    <p:extLst>
      <p:ext uri="{BB962C8B-B14F-4D97-AF65-F5344CB8AC3E}">
        <p14:creationId xmlns:p14="http://schemas.microsoft.com/office/powerpoint/2010/main" val="3764287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24</a:t>
            </a:fld>
            <a:endParaRPr lang="en-US"/>
          </a:p>
        </p:txBody>
      </p:sp>
    </p:spTree>
    <p:extLst>
      <p:ext uri="{BB962C8B-B14F-4D97-AF65-F5344CB8AC3E}">
        <p14:creationId xmlns:p14="http://schemas.microsoft.com/office/powerpoint/2010/main" val="31114090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25</a:t>
            </a:fld>
            <a:endParaRPr lang="en-US"/>
          </a:p>
        </p:txBody>
      </p:sp>
    </p:spTree>
    <p:extLst>
      <p:ext uri="{BB962C8B-B14F-4D97-AF65-F5344CB8AC3E}">
        <p14:creationId xmlns:p14="http://schemas.microsoft.com/office/powerpoint/2010/main" val="24576848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26</a:t>
            </a:fld>
            <a:endParaRPr lang="en-US"/>
          </a:p>
        </p:txBody>
      </p:sp>
    </p:spTree>
    <p:extLst>
      <p:ext uri="{BB962C8B-B14F-4D97-AF65-F5344CB8AC3E}">
        <p14:creationId xmlns:p14="http://schemas.microsoft.com/office/powerpoint/2010/main" val="7035800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27</a:t>
            </a:fld>
            <a:endParaRPr lang="en-US"/>
          </a:p>
        </p:txBody>
      </p:sp>
    </p:spTree>
    <p:extLst>
      <p:ext uri="{BB962C8B-B14F-4D97-AF65-F5344CB8AC3E}">
        <p14:creationId xmlns:p14="http://schemas.microsoft.com/office/powerpoint/2010/main" val="18056377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28</a:t>
            </a:fld>
            <a:endParaRPr lang="en-US"/>
          </a:p>
        </p:txBody>
      </p:sp>
    </p:spTree>
    <p:extLst>
      <p:ext uri="{BB962C8B-B14F-4D97-AF65-F5344CB8AC3E}">
        <p14:creationId xmlns:p14="http://schemas.microsoft.com/office/powerpoint/2010/main" val="3699875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34</a:t>
            </a:fld>
            <a:endParaRPr lang="en-US"/>
          </a:p>
        </p:txBody>
      </p:sp>
    </p:spTree>
    <p:extLst>
      <p:ext uri="{BB962C8B-B14F-4D97-AF65-F5344CB8AC3E}">
        <p14:creationId xmlns:p14="http://schemas.microsoft.com/office/powerpoint/2010/main" val="3179857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3</a:t>
            </a:fld>
            <a:endParaRPr lang="en-US"/>
          </a:p>
        </p:txBody>
      </p:sp>
    </p:spTree>
    <p:extLst>
      <p:ext uri="{BB962C8B-B14F-4D97-AF65-F5344CB8AC3E}">
        <p14:creationId xmlns:p14="http://schemas.microsoft.com/office/powerpoint/2010/main" val="4278937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4</a:t>
            </a:fld>
            <a:endParaRPr lang="en-US"/>
          </a:p>
        </p:txBody>
      </p:sp>
    </p:spTree>
    <p:extLst>
      <p:ext uri="{BB962C8B-B14F-4D97-AF65-F5344CB8AC3E}">
        <p14:creationId xmlns:p14="http://schemas.microsoft.com/office/powerpoint/2010/main" val="3623584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5</a:t>
            </a:fld>
            <a:endParaRPr lang="en-US"/>
          </a:p>
        </p:txBody>
      </p:sp>
    </p:spTree>
    <p:extLst>
      <p:ext uri="{BB962C8B-B14F-4D97-AF65-F5344CB8AC3E}">
        <p14:creationId xmlns:p14="http://schemas.microsoft.com/office/powerpoint/2010/main" val="4105588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6</a:t>
            </a:fld>
            <a:endParaRPr lang="en-US"/>
          </a:p>
        </p:txBody>
      </p:sp>
    </p:spTree>
    <p:extLst>
      <p:ext uri="{BB962C8B-B14F-4D97-AF65-F5344CB8AC3E}">
        <p14:creationId xmlns:p14="http://schemas.microsoft.com/office/powerpoint/2010/main" val="3271452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7</a:t>
            </a:fld>
            <a:endParaRPr lang="en-US"/>
          </a:p>
        </p:txBody>
      </p:sp>
    </p:spTree>
    <p:extLst>
      <p:ext uri="{BB962C8B-B14F-4D97-AF65-F5344CB8AC3E}">
        <p14:creationId xmlns:p14="http://schemas.microsoft.com/office/powerpoint/2010/main" val="2474900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8</a:t>
            </a:fld>
            <a:endParaRPr lang="en-US"/>
          </a:p>
        </p:txBody>
      </p:sp>
    </p:spTree>
    <p:extLst>
      <p:ext uri="{BB962C8B-B14F-4D97-AF65-F5344CB8AC3E}">
        <p14:creationId xmlns:p14="http://schemas.microsoft.com/office/powerpoint/2010/main" val="3931756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9</a:t>
            </a:fld>
            <a:endParaRPr lang="en-US"/>
          </a:p>
        </p:txBody>
      </p:sp>
    </p:spTree>
    <p:extLst>
      <p:ext uri="{BB962C8B-B14F-4D97-AF65-F5344CB8AC3E}">
        <p14:creationId xmlns:p14="http://schemas.microsoft.com/office/powerpoint/2010/main" val="777856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4A5DC-CBE6-364E-BB32-8E5EB72BA1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80AB25-3C05-974B-B534-2DC03AF20A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41B158-998D-264B-91ED-E533FEB9CC9A}"/>
              </a:ext>
            </a:extLst>
          </p:cNvPr>
          <p:cNvSpPr>
            <a:spLocks noGrp="1"/>
          </p:cNvSpPr>
          <p:nvPr>
            <p:ph type="dt" sz="half" idx="10"/>
          </p:nvPr>
        </p:nvSpPr>
        <p:spPr/>
        <p:txBody>
          <a:bodyPr/>
          <a:lstStyle/>
          <a:p>
            <a:fld id="{C70D54BD-40FC-9849-AA78-262AC8CFDD06}" type="datetimeFigureOut">
              <a:rPr lang="en-US" smtClean="0"/>
              <a:t>7/8/21</a:t>
            </a:fld>
            <a:endParaRPr lang="en-US"/>
          </a:p>
        </p:txBody>
      </p:sp>
      <p:sp>
        <p:nvSpPr>
          <p:cNvPr id="5" name="Footer Placeholder 4">
            <a:extLst>
              <a:ext uri="{FF2B5EF4-FFF2-40B4-BE49-F238E27FC236}">
                <a16:creationId xmlns:a16="http://schemas.microsoft.com/office/drawing/2014/main" id="{2A7D111A-1102-874A-B6E3-E7C3C2DABB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5C5E34-CEEA-D84E-89C1-E5BBD10B4C34}"/>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3161487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4C17F-D054-C348-928F-BCEC85432B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4AE3FD-75A3-7943-9309-A127AE941A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B01ADA-8748-3B43-B162-0F8DCC0E272D}"/>
              </a:ext>
            </a:extLst>
          </p:cNvPr>
          <p:cNvSpPr>
            <a:spLocks noGrp="1"/>
          </p:cNvSpPr>
          <p:nvPr>
            <p:ph type="dt" sz="half" idx="10"/>
          </p:nvPr>
        </p:nvSpPr>
        <p:spPr/>
        <p:txBody>
          <a:bodyPr/>
          <a:lstStyle/>
          <a:p>
            <a:fld id="{C70D54BD-40FC-9849-AA78-262AC8CFDD06}" type="datetimeFigureOut">
              <a:rPr lang="en-US" smtClean="0"/>
              <a:t>7/8/21</a:t>
            </a:fld>
            <a:endParaRPr lang="en-US"/>
          </a:p>
        </p:txBody>
      </p:sp>
      <p:sp>
        <p:nvSpPr>
          <p:cNvPr id="5" name="Footer Placeholder 4">
            <a:extLst>
              <a:ext uri="{FF2B5EF4-FFF2-40B4-BE49-F238E27FC236}">
                <a16:creationId xmlns:a16="http://schemas.microsoft.com/office/drawing/2014/main" id="{9127022F-3E24-DB48-9012-CBA757EA4A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C3E9EE-473B-8348-BFA7-E6E1AEDD3353}"/>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2739573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BC17FE-AF14-1946-993E-5582803240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12906C-8AE5-F24B-8732-ADA61C8174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2FE0B8-727F-4C47-8A3D-D35598578085}"/>
              </a:ext>
            </a:extLst>
          </p:cNvPr>
          <p:cNvSpPr>
            <a:spLocks noGrp="1"/>
          </p:cNvSpPr>
          <p:nvPr>
            <p:ph type="dt" sz="half" idx="10"/>
          </p:nvPr>
        </p:nvSpPr>
        <p:spPr/>
        <p:txBody>
          <a:bodyPr/>
          <a:lstStyle/>
          <a:p>
            <a:fld id="{C70D54BD-40FC-9849-AA78-262AC8CFDD06}" type="datetimeFigureOut">
              <a:rPr lang="en-US" smtClean="0"/>
              <a:t>7/8/21</a:t>
            </a:fld>
            <a:endParaRPr lang="en-US"/>
          </a:p>
        </p:txBody>
      </p:sp>
      <p:sp>
        <p:nvSpPr>
          <p:cNvPr id="5" name="Footer Placeholder 4">
            <a:extLst>
              <a:ext uri="{FF2B5EF4-FFF2-40B4-BE49-F238E27FC236}">
                <a16:creationId xmlns:a16="http://schemas.microsoft.com/office/drawing/2014/main" id="{5CD02675-D2B7-0544-BBBD-E149867BFC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73956C-991A-0341-998E-67204E601E89}"/>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2536977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1E8BF-2A93-D541-A97B-ED239C931F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78F4B0-843C-A145-9F96-281E0FED50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6BE6DE-6585-FB44-A41E-0F70987F0D78}"/>
              </a:ext>
            </a:extLst>
          </p:cNvPr>
          <p:cNvSpPr>
            <a:spLocks noGrp="1"/>
          </p:cNvSpPr>
          <p:nvPr>
            <p:ph type="dt" sz="half" idx="10"/>
          </p:nvPr>
        </p:nvSpPr>
        <p:spPr/>
        <p:txBody>
          <a:bodyPr/>
          <a:lstStyle/>
          <a:p>
            <a:fld id="{C70D54BD-40FC-9849-AA78-262AC8CFDD06}" type="datetimeFigureOut">
              <a:rPr lang="en-US" smtClean="0"/>
              <a:t>7/8/21</a:t>
            </a:fld>
            <a:endParaRPr lang="en-US"/>
          </a:p>
        </p:txBody>
      </p:sp>
      <p:sp>
        <p:nvSpPr>
          <p:cNvPr id="5" name="Footer Placeholder 4">
            <a:extLst>
              <a:ext uri="{FF2B5EF4-FFF2-40B4-BE49-F238E27FC236}">
                <a16:creationId xmlns:a16="http://schemas.microsoft.com/office/drawing/2014/main" id="{7925C8E5-4249-7149-9B1A-593D62DBA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3FB773-7F99-0C4C-9768-B4C39C4C0798}"/>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1876086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9922-8E64-D24E-BE20-DE23820852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7B4E5E5-F092-9847-84F6-BABD6997EF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9E8CCAE-546C-2C4A-B049-C796D05E4549}"/>
              </a:ext>
            </a:extLst>
          </p:cNvPr>
          <p:cNvSpPr>
            <a:spLocks noGrp="1"/>
          </p:cNvSpPr>
          <p:nvPr>
            <p:ph type="dt" sz="half" idx="10"/>
          </p:nvPr>
        </p:nvSpPr>
        <p:spPr/>
        <p:txBody>
          <a:bodyPr/>
          <a:lstStyle/>
          <a:p>
            <a:fld id="{C70D54BD-40FC-9849-AA78-262AC8CFDD06}" type="datetimeFigureOut">
              <a:rPr lang="en-US" smtClean="0"/>
              <a:t>7/8/21</a:t>
            </a:fld>
            <a:endParaRPr lang="en-US"/>
          </a:p>
        </p:txBody>
      </p:sp>
      <p:sp>
        <p:nvSpPr>
          <p:cNvPr id="5" name="Footer Placeholder 4">
            <a:extLst>
              <a:ext uri="{FF2B5EF4-FFF2-40B4-BE49-F238E27FC236}">
                <a16:creationId xmlns:a16="http://schemas.microsoft.com/office/drawing/2014/main" id="{1029F1AA-C565-C44C-BD70-FA0EF56286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897788-D91D-4641-AE9A-84B018C26842}"/>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1745578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7A53C-16DF-B642-AD70-D4373C13E9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B7FDAF-577F-7443-B366-389AF6F4D9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EFDE51-B941-AB40-B1BB-DE87E94A54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9EC4D8-A84F-524D-A045-7105F112165C}"/>
              </a:ext>
            </a:extLst>
          </p:cNvPr>
          <p:cNvSpPr>
            <a:spLocks noGrp="1"/>
          </p:cNvSpPr>
          <p:nvPr>
            <p:ph type="dt" sz="half" idx="10"/>
          </p:nvPr>
        </p:nvSpPr>
        <p:spPr/>
        <p:txBody>
          <a:bodyPr/>
          <a:lstStyle/>
          <a:p>
            <a:fld id="{C70D54BD-40FC-9849-AA78-262AC8CFDD06}" type="datetimeFigureOut">
              <a:rPr lang="en-US" smtClean="0"/>
              <a:t>7/8/21</a:t>
            </a:fld>
            <a:endParaRPr lang="en-US"/>
          </a:p>
        </p:txBody>
      </p:sp>
      <p:sp>
        <p:nvSpPr>
          <p:cNvPr id="6" name="Footer Placeholder 5">
            <a:extLst>
              <a:ext uri="{FF2B5EF4-FFF2-40B4-BE49-F238E27FC236}">
                <a16:creationId xmlns:a16="http://schemas.microsoft.com/office/drawing/2014/main" id="{F10DA48E-035A-9944-ACFA-CAF81DDE90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DA4330-6DE4-6F40-9551-A074811B54BA}"/>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842917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AE58F-658D-0743-86B7-F2B636D1D9A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D5FB1D7-A583-3743-A3F4-E191D56D09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4AAC67-E009-F94C-A6BA-96246CBC60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8398CF-64FC-B947-81EF-8B3C9CBD34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B4E0F8-29EC-7243-B730-71E193CDFD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EBB7097-7CB7-5349-86B9-C7A58CF43BE1}"/>
              </a:ext>
            </a:extLst>
          </p:cNvPr>
          <p:cNvSpPr>
            <a:spLocks noGrp="1"/>
          </p:cNvSpPr>
          <p:nvPr>
            <p:ph type="dt" sz="half" idx="10"/>
          </p:nvPr>
        </p:nvSpPr>
        <p:spPr/>
        <p:txBody>
          <a:bodyPr/>
          <a:lstStyle/>
          <a:p>
            <a:fld id="{C70D54BD-40FC-9849-AA78-262AC8CFDD06}" type="datetimeFigureOut">
              <a:rPr lang="en-US" smtClean="0"/>
              <a:t>7/8/21</a:t>
            </a:fld>
            <a:endParaRPr lang="en-US"/>
          </a:p>
        </p:txBody>
      </p:sp>
      <p:sp>
        <p:nvSpPr>
          <p:cNvPr id="8" name="Footer Placeholder 7">
            <a:extLst>
              <a:ext uri="{FF2B5EF4-FFF2-40B4-BE49-F238E27FC236}">
                <a16:creationId xmlns:a16="http://schemas.microsoft.com/office/drawing/2014/main" id="{A6BC483F-1531-E74B-8BA4-4E0DD110FB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B2A4DA-01C4-CE49-9C43-9C09F4C2EF4B}"/>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3650727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487AA-5159-1043-900E-4842B7D229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3DF186-4A38-6045-850D-6C8CCC496C5E}"/>
              </a:ext>
            </a:extLst>
          </p:cNvPr>
          <p:cNvSpPr>
            <a:spLocks noGrp="1"/>
          </p:cNvSpPr>
          <p:nvPr>
            <p:ph type="dt" sz="half" idx="10"/>
          </p:nvPr>
        </p:nvSpPr>
        <p:spPr/>
        <p:txBody>
          <a:bodyPr/>
          <a:lstStyle/>
          <a:p>
            <a:fld id="{C70D54BD-40FC-9849-AA78-262AC8CFDD06}" type="datetimeFigureOut">
              <a:rPr lang="en-US" smtClean="0"/>
              <a:t>7/8/21</a:t>
            </a:fld>
            <a:endParaRPr lang="en-US"/>
          </a:p>
        </p:txBody>
      </p:sp>
      <p:sp>
        <p:nvSpPr>
          <p:cNvPr id="4" name="Footer Placeholder 3">
            <a:extLst>
              <a:ext uri="{FF2B5EF4-FFF2-40B4-BE49-F238E27FC236}">
                <a16:creationId xmlns:a16="http://schemas.microsoft.com/office/drawing/2014/main" id="{FF76FFAE-1F7E-1843-AA57-95CDEB7D463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CA0F7E-72BA-5B49-859C-49086F732B9E}"/>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3887536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8E0D8A-33E4-DB46-A25A-135492E00D23}"/>
              </a:ext>
            </a:extLst>
          </p:cNvPr>
          <p:cNvSpPr>
            <a:spLocks noGrp="1"/>
          </p:cNvSpPr>
          <p:nvPr>
            <p:ph type="dt" sz="half" idx="10"/>
          </p:nvPr>
        </p:nvSpPr>
        <p:spPr/>
        <p:txBody>
          <a:bodyPr/>
          <a:lstStyle/>
          <a:p>
            <a:fld id="{C70D54BD-40FC-9849-AA78-262AC8CFDD06}" type="datetimeFigureOut">
              <a:rPr lang="en-US" smtClean="0"/>
              <a:t>7/8/21</a:t>
            </a:fld>
            <a:endParaRPr lang="en-US"/>
          </a:p>
        </p:txBody>
      </p:sp>
      <p:sp>
        <p:nvSpPr>
          <p:cNvPr id="3" name="Footer Placeholder 2">
            <a:extLst>
              <a:ext uri="{FF2B5EF4-FFF2-40B4-BE49-F238E27FC236}">
                <a16:creationId xmlns:a16="http://schemas.microsoft.com/office/drawing/2014/main" id="{03761548-E7D2-144C-83AB-2D734D1FADA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55EF0D-B8B4-E143-A3F6-F629FF98415D}"/>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2824427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C09CF-46AC-0045-9489-D5FADBC69B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8625DA5-073B-6F42-AEF4-792F4F8496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148E5D-B4A3-1A46-A249-9261514B6B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5AF434-4A20-3A43-A45F-8C337A939E5F}"/>
              </a:ext>
            </a:extLst>
          </p:cNvPr>
          <p:cNvSpPr>
            <a:spLocks noGrp="1"/>
          </p:cNvSpPr>
          <p:nvPr>
            <p:ph type="dt" sz="half" idx="10"/>
          </p:nvPr>
        </p:nvSpPr>
        <p:spPr/>
        <p:txBody>
          <a:bodyPr/>
          <a:lstStyle/>
          <a:p>
            <a:fld id="{C70D54BD-40FC-9849-AA78-262AC8CFDD06}" type="datetimeFigureOut">
              <a:rPr lang="en-US" smtClean="0"/>
              <a:t>7/8/21</a:t>
            </a:fld>
            <a:endParaRPr lang="en-US"/>
          </a:p>
        </p:txBody>
      </p:sp>
      <p:sp>
        <p:nvSpPr>
          <p:cNvPr id="6" name="Footer Placeholder 5">
            <a:extLst>
              <a:ext uri="{FF2B5EF4-FFF2-40B4-BE49-F238E27FC236}">
                <a16:creationId xmlns:a16="http://schemas.microsoft.com/office/drawing/2014/main" id="{58400242-D4FA-3A4C-B792-C2E60158D9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D92B49-55E0-5D4A-A57F-9F5D7C430067}"/>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2590392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29D45-C0FD-2A4C-AE7E-F826402E1E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A1066D0-21D6-DC42-986A-0A7AB0F4F4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247BD79-8E89-554E-A0E6-14F39705F2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5A437A-B1CE-4949-83CB-ED0E1B69B390}"/>
              </a:ext>
            </a:extLst>
          </p:cNvPr>
          <p:cNvSpPr>
            <a:spLocks noGrp="1"/>
          </p:cNvSpPr>
          <p:nvPr>
            <p:ph type="dt" sz="half" idx="10"/>
          </p:nvPr>
        </p:nvSpPr>
        <p:spPr/>
        <p:txBody>
          <a:bodyPr/>
          <a:lstStyle/>
          <a:p>
            <a:fld id="{C70D54BD-40FC-9849-AA78-262AC8CFDD06}" type="datetimeFigureOut">
              <a:rPr lang="en-US" smtClean="0"/>
              <a:t>7/8/21</a:t>
            </a:fld>
            <a:endParaRPr lang="en-US"/>
          </a:p>
        </p:txBody>
      </p:sp>
      <p:sp>
        <p:nvSpPr>
          <p:cNvPr id="6" name="Footer Placeholder 5">
            <a:extLst>
              <a:ext uri="{FF2B5EF4-FFF2-40B4-BE49-F238E27FC236}">
                <a16:creationId xmlns:a16="http://schemas.microsoft.com/office/drawing/2014/main" id="{5ACC56C0-1F7D-924A-9B47-9DA382B97E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6B3F33-2E19-BE43-B01E-4A43B4C142E4}"/>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3002053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F53E41-692E-FD4E-A115-C55CC27770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EA6B767-1F9A-9B47-A695-9C9D593137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252577-2517-A249-AECD-B528DDAA22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0D54BD-40FC-9849-AA78-262AC8CFDD06}" type="datetimeFigureOut">
              <a:rPr lang="en-US" smtClean="0"/>
              <a:t>7/8/21</a:t>
            </a:fld>
            <a:endParaRPr lang="en-US"/>
          </a:p>
        </p:txBody>
      </p:sp>
      <p:sp>
        <p:nvSpPr>
          <p:cNvPr id="5" name="Footer Placeholder 4">
            <a:extLst>
              <a:ext uri="{FF2B5EF4-FFF2-40B4-BE49-F238E27FC236}">
                <a16:creationId xmlns:a16="http://schemas.microsoft.com/office/drawing/2014/main" id="{281A212A-539F-9C44-A2B9-A02B428F46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B566221-497A-9145-BE73-7E8027533E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DC1542-09C8-0F40-AEEC-8FEE9F190E05}" type="slidenum">
              <a:rPr lang="en-US" smtClean="0"/>
              <a:t>‹#›</a:t>
            </a:fld>
            <a:endParaRPr lang="en-US"/>
          </a:p>
        </p:txBody>
      </p:sp>
    </p:spTree>
    <p:extLst>
      <p:ext uri="{BB962C8B-B14F-4D97-AF65-F5344CB8AC3E}">
        <p14:creationId xmlns:p14="http://schemas.microsoft.com/office/powerpoint/2010/main" val="21235678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4.png"/><Relationship Id="rId7" Type="http://schemas.openxmlformats.org/officeDocument/2006/relationships/image" Target="../media/image4.tiff"/><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tiff"/><Relationship Id="rId5" Type="http://schemas.openxmlformats.org/officeDocument/2006/relationships/image" Target="../media/image3.tiff"/><Relationship Id="rId4" Type="http://schemas.openxmlformats.org/officeDocument/2006/relationships/image" Target="../media/image15.tiff"/></Relationships>
</file>

<file path=ppt/slides/_rels/slide11.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14.png"/><Relationship Id="rId7" Type="http://schemas.openxmlformats.org/officeDocument/2006/relationships/image" Target="../media/image4.tiff"/><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tiff"/><Relationship Id="rId5" Type="http://schemas.openxmlformats.org/officeDocument/2006/relationships/image" Target="../media/image3.tiff"/><Relationship Id="rId4" Type="http://schemas.openxmlformats.org/officeDocument/2006/relationships/image" Target="../media/image16.tiff"/><Relationship Id="rId9"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4.png"/><Relationship Id="rId7" Type="http://schemas.openxmlformats.org/officeDocument/2006/relationships/image" Target="../media/image4.tiff"/><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tiff"/><Relationship Id="rId5" Type="http://schemas.openxmlformats.org/officeDocument/2006/relationships/image" Target="../media/image3.tiff"/><Relationship Id="rId4" Type="http://schemas.openxmlformats.org/officeDocument/2006/relationships/image" Target="../media/image19.tiff"/></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4.png"/><Relationship Id="rId7" Type="http://schemas.openxmlformats.org/officeDocument/2006/relationships/image" Target="../media/image4.tiff"/><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tiff"/><Relationship Id="rId5" Type="http://schemas.openxmlformats.org/officeDocument/2006/relationships/image" Target="../media/image3.tiff"/><Relationship Id="rId4" Type="http://schemas.openxmlformats.org/officeDocument/2006/relationships/image" Target="../media/image20.tiff"/></Relationships>
</file>

<file path=ppt/slides/_rels/slide1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4.png"/><Relationship Id="rId7" Type="http://schemas.openxmlformats.org/officeDocument/2006/relationships/image" Target="../media/image4.tiff"/><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tiff"/><Relationship Id="rId5" Type="http://schemas.openxmlformats.org/officeDocument/2006/relationships/image" Target="../media/image3.tiff"/><Relationship Id="rId4" Type="http://schemas.openxmlformats.org/officeDocument/2006/relationships/image" Target="../media/image21.tiff"/><Relationship Id="rId9" Type="http://schemas.openxmlformats.org/officeDocument/2006/relationships/image" Target="../media/image13.tiff"/></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tiff"/><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hyperlink" Target="mailto:renata.diaz@weecology.org" TargetMode="External"/><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6.tiff"/><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7.tiff"/><Relationship Id="rId1" Type="http://schemas.openxmlformats.org/officeDocument/2006/relationships/slideLayout" Target="../slideLayouts/slideLayout6.xml"/><Relationship Id="rId4" Type="http://schemas.openxmlformats.org/officeDocument/2006/relationships/image" Target="../media/image8.tiff"/></Relationships>
</file>

<file path=ppt/slides/_rels/slide32.xml.rels><?xml version="1.0" encoding="UTF-8" standalone="yes"?>
<Relationships xmlns="http://schemas.openxmlformats.org/package/2006/relationships"><Relationship Id="rId8" Type="http://schemas.openxmlformats.org/officeDocument/2006/relationships/image" Target="../media/image30.tiff"/><Relationship Id="rId3" Type="http://schemas.openxmlformats.org/officeDocument/2006/relationships/image" Target="../media/image200.png"/><Relationship Id="rId7" Type="http://schemas.openxmlformats.org/officeDocument/2006/relationships/image" Target="../media/image29.tiff"/><Relationship Id="rId2" Type="http://schemas.openxmlformats.org/officeDocument/2006/relationships/customXml" Target="../ink/ink1.xml"/><Relationship Id="rId1" Type="http://schemas.openxmlformats.org/officeDocument/2006/relationships/slideLayout" Target="../slideLayouts/slideLayout7.xml"/><Relationship Id="rId6" Type="http://schemas.openxmlformats.org/officeDocument/2006/relationships/image" Target="../media/image28.tiff"/><Relationship Id="rId5" Type="http://schemas.openxmlformats.org/officeDocument/2006/relationships/image" Target="../media/image27.tiff"/><Relationship Id="rId4" Type="http://schemas.openxmlformats.org/officeDocument/2006/relationships/customXml" Target="../ink/ink2.xml"/><Relationship Id="rId9" Type="http://schemas.openxmlformats.org/officeDocument/2006/relationships/image" Target="../media/image31.tiff"/></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37.tiff"/><Relationship Id="rId3" Type="http://schemas.openxmlformats.org/officeDocument/2006/relationships/image" Target="../media/image13.tiff"/><Relationship Id="rId7" Type="http://schemas.openxmlformats.org/officeDocument/2006/relationships/image" Target="../media/image36.tiff"/><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35.tiff"/><Relationship Id="rId5" Type="http://schemas.openxmlformats.org/officeDocument/2006/relationships/image" Target="../media/image34.tiff"/><Relationship Id="rId4" Type="http://schemas.openxmlformats.org/officeDocument/2006/relationships/image" Target="../media/image33.tiff"/><Relationship Id="rId9" Type="http://schemas.openxmlformats.org/officeDocument/2006/relationships/image" Target="../media/image38.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 Id="rId9" Type="http://schemas.openxmlformats.org/officeDocument/2006/relationships/image" Target="../media/image1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99B95C-0171-5948-AC26-8CDDEC1D3ECC}"/>
              </a:ext>
            </a:extLst>
          </p:cNvPr>
          <p:cNvSpPr>
            <a:spLocks noGrp="1"/>
          </p:cNvSpPr>
          <p:nvPr>
            <p:ph type="ctrTitle"/>
          </p:nvPr>
        </p:nvSpPr>
        <p:spPr/>
        <p:txBody>
          <a:bodyPr>
            <a:normAutofit fontScale="90000"/>
          </a:bodyPr>
          <a:lstStyle/>
          <a:p>
            <a:r>
              <a:rPr lang="en-US" dirty="0"/>
              <a:t>Energetic compensation breaks down over time in a desert rodent community</a:t>
            </a:r>
          </a:p>
        </p:txBody>
      </p:sp>
      <p:sp>
        <p:nvSpPr>
          <p:cNvPr id="6" name="Subtitle 5">
            <a:extLst>
              <a:ext uri="{FF2B5EF4-FFF2-40B4-BE49-F238E27FC236}">
                <a16:creationId xmlns:a16="http://schemas.microsoft.com/office/drawing/2014/main" id="{DCDA6AC8-3224-024A-BAE7-9697DF22D890}"/>
              </a:ext>
            </a:extLst>
          </p:cNvPr>
          <p:cNvSpPr>
            <a:spLocks noGrp="1"/>
          </p:cNvSpPr>
          <p:nvPr>
            <p:ph type="subTitle" idx="1"/>
          </p:nvPr>
        </p:nvSpPr>
        <p:spPr/>
        <p:txBody>
          <a:bodyPr/>
          <a:lstStyle/>
          <a:p>
            <a:r>
              <a:rPr lang="en-US" dirty="0">
                <a:latin typeface="+mj-lt"/>
              </a:rPr>
              <a:t>Renata M. Diaz and S. K. Morgan Ernest</a:t>
            </a:r>
          </a:p>
          <a:p>
            <a:r>
              <a:rPr lang="en-US" dirty="0">
                <a:latin typeface="+mj-lt"/>
              </a:rPr>
              <a:t>ESA Annual Meeting, August 2021</a:t>
            </a:r>
          </a:p>
        </p:txBody>
      </p:sp>
    </p:spTree>
    <p:extLst>
      <p:ext uri="{BB962C8B-B14F-4D97-AF65-F5344CB8AC3E}">
        <p14:creationId xmlns:p14="http://schemas.microsoft.com/office/powerpoint/2010/main" val="293665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Very little compensation occurred prior to 1996.</a:t>
            </a:r>
          </a:p>
        </p:txBody>
      </p:sp>
      <p:pic>
        <p:nvPicPr>
          <p:cNvPr id="5" name="Picture 4">
            <a:extLst>
              <a:ext uri="{FF2B5EF4-FFF2-40B4-BE49-F238E27FC236}">
                <a16:creationId xmlns:a16="http://schemas.microsoft.com/office/drawing/2014/main" id="{04D0E86C-52E0-9842-AD6A-12D5F4F43371}"/>
              </a:ext>
            </a:extLst>
          </p:cNvPr>
          <p:cNvPicPr>
            <a:picLocks noChangeAspect="1"/>
          </p:cNvPicPr>
          <p:nvPr/>
        </p:nvPicPr>
        <p:blipFill>
          <a:blip r:embed="rId3"/>
          <a:srcRect/>
          <a:stretch/>
        </p:blipFill>
        <p:spPr>
          <a:xfrm>
            <a:off x="3662647" y="6045934"/>
            <a:ext cx="4866705" cy="444500"/>
          </a:xfrm>
          <a:prstGeom prst="rect">
            <a:avLst/>
          </a:prstGeom>
        </p:spPr>
      </p:pic>
      <p:sp>
        <p:nvSpPr>
          <p:cNvPr id="68" name="Title 28">
            <a:extLst>
              <a:ext uri="{FF2B5EF4-FFF2-40B4-BE49-F238E27FC236}">
                <a16:creationId xmlns:a16="http://schemas.microsoft.com/office/drawing/2014/main" id="{5CF82F69-50C1-D145-85DA-FCB0072A0E27}"/>
              </a:ext>
            </a:extLst>
          </p:cNvPr>
          <p:cNvSpPr txBox="1">
            <a:spLocks/>
          </p:cNvSpPr>
          <p:nvPr/>
        </p:nvSpPr>
        <p:spPr>
          <a:xfrm>
            <a:off x="4641010" y="6009350"/>
            <a:ext cx="7151111" cy="8038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 dirty="0"/>
              <a:t>Ernest and Brown 2001 </a:t>
            </a:r>
            <a:r>
              <a:rPr lang="en-US" sz="1800" i="1" dirty="0"/>
              <a:t>Science</a:t>
            </a:r>
          </a:p>
          <a:p>
            <a:pPr algn="r"/>
            <a:r>
              <a:rPr lang="en-US" sz="1800" dirty="0"/>
              <a:t>Thibault et al. 2010 </a:t>
            </a:r>
            <a:r>
              <a:rPr lang="en-US" sz="1800" i="1" dirty="0"/>
              <a:t>Oikos</a:t>
            </a:r>
            <a:endParaRPr lang="en-US" sz="1800" dirty="0"/>
          </a:p>
        </p:txBody>
      </p:sp>
      <p:pic>
        <p:nvPicPr>
          <p:cNvPr id="33" name="Picture 32">
            <a:extLst>
              <a:ext uri="{FF2B5EF4-FFF2-40B4-BE49-F238E27FC236}">
                <a16:creationId xmlns:a16="http://schemas.microsoft.com/office/drawing/2014/main" id="{7B29EAC3-DC7A-404D-92CE-5A3B1A800A49}"/>
              </a:ext>
            </a:extLst>
          </p:cNvPr>
          <p:cNvPicPr>
            <a:picLocks noChangeAspect="1"/>
          </p:cNvPicPr>
          <p:nvPr/>
        </p:nvPicPr>
        <p:blipFill>
          <a:blip r:embed="rId4"/>
          <a:srcRect/>
          <a:stretch/>
        </p:blipFill>
        <p:spPr>
          <a:xfrm>
            <a:off x="7798483" y="2170358"/>
            <a:ext cx="2664884" cy="2664884"/>
          </a:xfrm>
          <a:prstGeom prst="rect">
            <a:avLst/>
          </a:prstGeom>
        </p:spPr>
      </p:pic>
      <p:sp>
        <p:nvSpPr>
          <p:cNvPr id="35" name="Rectangle 34">
            <a:extLst>
              <a:ext uri="{FF2B5EF4-FFF2-40B4-BE49-F238E27FC236}">
                <a16:creationId xmlns:a16="http://schemas.microsoft.com/office/drawing/2014/main" id="{568057B4-FF87-A447-B00A-64E493D74C41}"/>
              </a:ext>
            </a:extLst>
          </p:cNvPr>
          <p:cNvSpPr/>
          <p:nvPr/>
        </p:nvSpPr>
        <p:spPr>
          <a:xfrm>
            <a:off x="4329046" y="2170358"/>
            <a:ext cx="2684745"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BA196B04-3001-EB40-B2E4-0B0D7522755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51302" y="4980826"/>
            <a:ext cx="1049208" cy="466621"/>
          </a:xfrm>
          <a:prstGeom prst="rect">
            <a:avLst/>
          </a:prstGeom>
        </p:spPr>
      </p:pic>
      <p:sp>
        <p:nvSpPr>
          <p:cNvPr id="37" name="&quot;No&quot; Symbol 36">
            <a:extLst>
              <a:ext uri="{FF2B5EF4-FFF2-40B4-BE49-F238E27FC236}">
                <a16:creationId xmlns:a16="http://schemas.microsoft.com/office/drawing/2014/main" id="{D596693B-9942-0E44-9737-2753C820BDA5}"/>
              </a:ext>
            </a:extLst>
          </p:cNvPr>
          <p:cNvSpPr/>
          <p:nvPr/>
        </p:nvSpPr>
        <p:spPr>
          <a:xfrm>
            <a:off x="5251301" y="4894658"/>
            <a:ext cx="703783" cy="628294"/>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a:extLst>
              <a:ext uri="{FF2B5EF4-FFF2-40B4-BE49-F238E27FC236}">
                <a16:creationId xmlns:a16="http://schemas.microsoft.com/office/drawing/2014/main" id="{635FA032-7938-3B48-AAD8-9A2922F43132}"/>
              </a:ext>
            </a:extLst>
          </p:cNvPr>
          <p:cNvSpPr txBox="1"/>
          <p:nvPr/>
        </p:nvSpPr>
        <p:spPr>
          <a:xfrm>
            <a:off x="5491209" y="3802239"/>
            <a:ext cx="136132" cy="272169"/>
          </a:xfrm>
          <a:prstGeom prst="rect">
            <a:avLst/>
          </a:prstGeom>
          <a:noFill/>
        </p:spPr>
        <p:txBody>
          <a:bodyPr wrap="none" rtlCol="0">
            <a:spAutoFit/>
          </a:bodyPr>
          <a:lstStyle/>
          <a:p>
            <a:endParaRPr lang="en-US" dirty="0"/>
          </a:p>
        </p:txBody>
      </p:sp>
      <p:pic>
        <p:nvPicPr>
          <p:cNvPr id="39" name="Picture 38">
            <a:extLst>
              <a:ext uri="{FF2B5EF4-FFF2-40B4-BE49-F238E27FC236}">
                <a16:creationId xmlns:a16="http://schemas.microsoft.com/office/drawing/2014/main" id="{C9D0FC10-D720-744F-A209-2F55E4BB689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36135" y="3646336"/>
            <a:ext cx="319424" cy="262376"/>
          </a:xfrm>
          <a:prstGeom prst="rect">
            <a:avLst/>
          </a:prstGeom>
        </p:spPr>
      </p:pic>
      <p:pic>
        <p:nvPicPr>
          <p:cNvPr id="40" name="Picture 39">
            <a:extLst>
              <a:ext uri="{FF2B5EF4-FFF2-40B4-BE49-F238E27FC236}">
                <a16:creationId xmlns:a16="http://schemas.microsoft.com/office/drawing/2014/main" id="{79277E26-9A63-014A-A119-BB341AD4A65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13738" y="4047673"/>
            <a:ext cx="319424" cy="262376"/>
          </a:xfrm>
          <a:prstGeom prst="rect">
            <a:avLst/>
          </a:prstGeom>
        </p:spPr>
      </p:pic>
      <p:pic>
        <p:nvPicPr>
          <p:cNvPr id="41" name="Picture 40">
            <a:extLst>
              <a:ext uri="{FF2B5EF4-FFF2-40B4-BE49-F238E27FC236}">
                <a16:creationId xmlns:a16="http://schemas.microsoft.com/office/drawing/2014/main" id="{3609E6A5-020C-B241-8AA0-02B0C05FFCE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54013" y="3907824"/>
            <a:ext cx="319424" cy="262376"/>
          </a:xfrm>
          <a:prstGeom prst="rect">
            <a:avLst/>
          </a:prstGeom>
        </p:spPr>
      </p:pic>
      <p:sp>
        <p:nvSpPr>
          <p:cNvPr id="46" name="Rectangle 45">
            <a:extLst>
              <a:ext uri="{FF2B5EF4-FFF2-40B4-BE49-F238E27FC236}">
                <a16:creationId xmlns:a16="http://schemas.microsoft.com/office/drawing/2014/main" id="{FC6CF8B4-32D8-5A4D-B1F5-E4495059762C}"/>
              </a:ext>
            </a:extLst>
          </p:cNvPr>
          <p:cNvSpPr/>
          <p:nvPr/>
        </p:nvSpPr>
        <p:spPr>
          <a:xfrm>
            <a:off x="1098396" y="2153157"/>
            <a:ext cx="2856242"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CB16922D-4743-564A-A071-B07E30E2E4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269891" y="2236723"/>
            <a:ext cx="1082337" cy="509934"/>
          </a:xfrm>
          <a:prstGeom prst="rect">
            <a:avLst/>
          </a:prstGeom>
        </p:spPr>
      </p:pic>
      <p:pic>
        <p:nvPicPr>
          <p:cNvPr id="49" name="Picture 48">
            <a:extLst>
              <a:ext uri="{FF2B5EF4-FFF2-40B4-BE49-F238E27FC236}">
                <a16:creationId xmlns:a16="http://schemas.microsoft.com/office/drawing/2014/main" id="{817FEA5B-11A5-FD4C-ADB8-A6DDA28A1FC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37845" y="3671483"/>
            <a:ext cx="319424" cy="261487"/>
          </a:xfrm>
          <a:prstGeom prst="rect">
            <a:avLst/>
          </a:prstGeom>
        </p:spPr>
      </p:pic>
      <p:pic>
        <p:nvPicPr>
          <p:cNvPr id="50" name="Picture 49">
            <a:extLst>
              <a:ext uri="{FF2B5EF4-FFF2-40B4-BE49-F238E27FC236}">
                <a16:creationId xmlns:a16="http://schemas.microsoft.com/office/drawing/2014/main" id="{C8A114CD-F70A-8C44-A003-DCF46B75BB5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35890" y="2861105"/>
            <a:ext cx="1082337" cy="509934"/>
          </a:xfrm>
          <a:prstGeom prst="rect">
            <a:avLst/>
          </a:prstGeom>
        </p:spPr>
      </p:pic>
      <p:pic>
        <p:nvPicPr>
          <p:cNvPr id="54" name="Picture 53">
            <a:extLst>
              <a:ext uri="{FF2B5EF4-FFF2-40B4-BE49-F238E27FC236}">
                <a16:creationId xmlns:a16="http://schemas.microsoft.com/office/drawing/2014/main" id="{AEBAB33D-7C9B-A44F-9004-C9DCF26E053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23723" y="2368119"/>
            <a:ext cx="1082337" cy="509934"/>
          </a:xfrm>
          <a:prstGeom prst="rect">
            <a:avLst/>
          </a:prstGeom>
        </p:spPr>
      </p:pic>
      <p:pic>
        <p:nvPicPr>
          <p:cNvPr id="58" name="Picture 57">
            <a:extLst>
              <a:ext uri="{FF2B5EF4-FFF2-40B4-BE49-F238E27FC236}">
                <a16:creationId xmlns:a16="http://schemas.microsoft.com/office/drawing/2014/main" id="{58F3E469-1631-9640-A04F-B4E3925D49D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708560" y="3110600"/>
            <a:ext cx="1082337" cy="509934"/>
          </a:xfrm>
          <a:prstGeom prst="rect">
            <a:avLst/>
          </a:prstGeom>
        </p:spPr>
      </p:pic>
      <p:pic>
        <p:nvPicPr>
          <p:cNvPr id="61" name="Picture 60">
            <a:extLst>
              <a:ext uri="{FF2B5EF4-FFF2-40B4-BE49-F238E27FC236}">
                <a16:creationId xmlns:a16="http://schemas.microsoft.com/office/drawing/2014/main" id="{9C384FEA-B56C-F24E-82D7-2FA5A8F0AC6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115447" y="4072820"/>
            <a:ext cx="319424" cy="261487"/>
          </a:xfrm>
          <a:prstGeom prst="rect">
            <a:avLst/>
          </a:prstGeom>
        </p:spPr>
      </p:pic>
      <p:sp>
        <p:nvSpPr>
          <p:cNvPr id="63" name="TextBox 62">
            <a:extLst>
              <a:ext uri="{FF2B5EF4-FFF2-40B4-BE49-F238E27FC236}">
                <a16:creationId xmlns:a16="http://schemas.microsoft.com/office/drawing/2014/main" id="{B6D307FC-E649-4F43-9C00-9854890C72E9}"/>
              </a:ext>
            </a:extLst>
          </p:cNvPr>
          <p:cNvSpPr txBox="1"/>
          <p:nvPr/>
        </p:nvSpPr>
        <p:spPr>
          <a:xfrm>
            <a:off x="1972569" y="4485899"/>
            <a:ext cx="136132" cy="272169"/>
          </a:xfrm>
          <a:prstGeom prst="rect">
            <a:avLst/>
          </a:prstGeom>
          <a:noFill/>
        </p:spPr>
        <p:txBody>
          <a:bodyPr wrap="none" rtlCol="0">
            <a:spAutoFit/>
          </a:bodyPr>
          <a:lstStyle/>
          <a:p>
            <a:endParaRPr lang="en-US" dirty="0"/>
          </a:p>
        </p:txBody>
      </p:sp>
      <p:pic>
        <p:nvPicPr>
          <p:cNvPr id="67" name="Picture 66">
            <a:extLst>
              <a:ext uri="{FF2B5EF4-FFF2-40B4-BE49-F238E27FC236}">
                <a16:creationId xmlns:a16="http://schemas.microsoft.com/office/drawing/2014/main" id="{5A4C52BF-FCB8-1042-BA63-B38A5EA1F51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823250" y="3741093"/>
            <a:ext cx="319424" cy="261487"/>
          </a:xfrm>
          <a:prstGeom prst="rect">
            <a:avLst/>
          </a:prstGeom>
        </p:spPr>
      </p:pic>
      <p:pic>
        <p:nvPicPr>
          <p:cNvPr id="70" name="Picture 69">
            <a:extLst>
              <a:ext uri="{FF2B5EF4-FFF2-40B4-BE49-F238E27FC236}">
                <a16:creationId xmlns:a16="http://schemas.microsoft.com/office/drawing/2014/main" id="{E0C50E7B-9570-5549-B2D6-127A06C28EA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436773" y="4132967"/>
            <a:ext cx="319424" cy="261487"/>
          </a:xfrm>
          <a:prstGeom prst="rect">
            <a:avLst/>
          </a:prstGeom>
        </p:spPr>
      </p:pic>
      <p:pic>
        <p:nvPicPr>
          <p:cNvPr id="71" name="Picture 70">
            <a:extLst>
              <a:ext uri="{FF2B5EF4-FFF2-40B4-BE49-F238E27FC236}">
                <a16:creationId xmlns:a16="http://schemas.microsoft.com/office/drawing/2014/main" id="{0F1E421F-CF90-4B42-BA6F-C23C23566FD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20896" y="3399320"/>
            <a:ext cx="319424" cy="262376"/>
          </a:xfrm>
          <a:prstGeom prst="rect">
            <a:avLst/>
          </a:prstGeom>
        </p:spPr>
      </p:pic>
      <p:pic>
        <p:nvPicPr>
          <p:cNvPr id="72" name="Picture 71">
            <a:extLst>
              <a:ext uri="{FF2B5EF4-FFF2-40B4-BE49-F238E27FC236}">
                <a16:creationId xmlns:a16="http://schemas.microsoft.com/office/drawing/2014/main" id="{44A2F5B6-9448-5B49-BB92-1C2E38247F1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47849" y="3642596"/>
            <a:ext cx="319424" cy="262376"/>
          </a:xfrm>
          <a:prstGeom prst="rect">
            <a:avLst/>
          </a:prstGeom>
        </p:spPr>
      </p:pic>
      <p:pic>
        <p:nvPicPr>
          <p:cNvPr id="73" name="Picture 72">
            <a:extLst>
              <a:ext uri="{FF2B5EF4-FFF2-40B4-BE49-F238E27FC236}">
                <a16:creationId xmlns:a16="http://schemas.microsoft.com/office/drawing/2014/main" id="{0B47FCFD-54C8-3A40-8AB6-ABA9D14F34E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604815" y="4126280"/>
            <a:ext cx="319424" cy="262376"/>
          </a:xfrm>
          <a:prstGeom prst="rect">
            <a:avLst/>
          </a:prstGeom>
        </p:spPr>
      </p:pic>
      <p:pic>
        <p:nvPicPr>
          <p:cNvPr id="76" name="Picture 75">
            <a:extLst>
              <a:ext uri="{FF2B5EF4-FFF2-40B4-BE49-F238E27FC236}">
                <a16:creationId xmlns:a16="http://schemas.microsoft.com/office/drawing/2014/main" id="{63CB686A-6B4F-3344-BF4A-1CB3DF9CAED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41130" y="4898968"/>
            <a:ext cx="1049208" cy="466621"/>
          </a:xfrm>
          <a:prstGeom prst="rect">
            <a:avLst/>
          </a:prstGeom>
        </p:spPr>
      </p:pic>
      <p:pic>
        <p:nvPicPr>
          <p:cNvPr id="79" name="Picture 78">
            <a:extLst>
              <a:ext uri="{FF2B5EF4-FFF2-40B4-BE49-F238E27FC236}">
                <a16:creationId xmlns:a16="http://schemas.microsoft.com/office/drawing/2014/main" id="{5AE46D60-7BD6-6B4C-93F9-4CCA389A3FC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396147" y="4758068"/>
            <a:ext cx="1049208" cy="466621"/>
          </a:xfrm>
          <a:prstGeom prst="rect">
            <a:avLst/>
          </a:prstGeom>
        </p:spPr>
      </p:pic>
      <p:grpSp>
        <p:nvGrpSpPr>
          <p:cNvPr id="3" name="Group 2">
            <a:extLst>
              <a:ext uri="{FF2B5EF4-FFF2-40B4-BE49-F238E27FC236}">
                <a16:creationId xmlns:a16="http://schemas.microsoft.com/office/drawing/2014/main" id="{672B262C-A0BF-5744-B07D-EBE5273232A8}"/>
              </a:ext>
            </a:extLst>
          </p:cNvPr>
          <p:cNvGrpSpPr/>
          <p:nvPr/>
        </p:nvGrpSpPr>
        <p:grpSpPr>
          <a:xfrm>
            <a:off x="9643354" y="4713218"/>
            <a:ext cx="1049209" cy="628294"/>
            <a:chOff x="9246818" y="4594177"/>
            <a:chExt cx="1049209" cy="628294"/>
          </a:xfrm>
        </p:grpSpPr>
        <p:pic>
          <p:nvPicPr>
            <p:cNvPr id="80" name="Picture 79">
              <a:extLst>
                <a:ext uri="{FF2B5EF4-FFF2-40B4-BE49-F238E27FC236}">
                  <a16:creationId xmlns:a16="http://schemas.microsoft.com/office/drawing/2014/main" id="{8309E4B6-2D19-2F44-B550-B7E524EFA82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46819" y="4680345"/>
              <a:ext cx="1049208" cy="466621"/>
            </a:xfrm>
            <a:prstGeom prst="rect">
              <a:avLst/>
            </a:prstGeom>
          </p:spPr>
        </p:pic>
        <p:sp>
          <p:nvSpPr>
            <p:cNvPr id="84" name="&quot;No&quot; Symbol 83">
              <a:extLst>
                <a:ext uri="{FF2B5EF4-FFF2-40B4-BE49-F238E27FC236}">
                  <a16:creationId xmlns:a16="http://schemas.microsoft.com/office/drawing/2014/main" id="{41F414B6-4E30-D446-A822-411A72B6A756}"/>
                </a:ext>
              </a:extLst>
            </p:cNvPr>
            <p:cNvSpPr/>
            <p:nvPr/>
          </p:nvSpPr>
          <p:spPr>
            <a:xfrm>
              <a:off x="9246818" y="4594177"/>
              <a:ext cx="703783" cy="628294"/>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436651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D0E86C-52E0-9842-AD6A-12D5F4F43371}"/>
              </a:ext>
            </a:extLst>
          </p:cNvPr>
          <p:cNvPicPr>
            <a:picLocks noChangeAspect="1"/>
          </p:cNvPicPr>
          <p:nvPr/>
        </p:nvPicPr>
        <p:blipFill>
          <a:blip r:embed="rId3"/>
          <a:srcRect/>
          <a:stretch/>
        </p:blipFill>
        <p:spPr>
          <a:xfrm>
            <a:off x="3662647" y="6045934"/>
            <a:ext cx="4866705" cy="444500"/>
          </a:xfrm>
          <a:prstGeom prst="rect">
            <a:avLst/>
          </a:prstGeom>
        </p:spPr>
      </p:pic>
      <p:sp>
        <p:nvSpPr>
          <p:cNvPr id="68" name="Title 28">
            <a:extLst>
              <a:ext uri="{FF2B5EF4-FFF2-40B4-BE49-F238E27FC236}">
                <a16:creationId xmlns:a16="http://schemas.microsoft.com/office/drawing/2014/main" id="{5CF82F69-50C1-D145-85DA-FCB0072A0E27}"/>
              </a:ext>
            </a:extLst>
          </p:cNvPr>
          <p:cNvSpPr txBox="1">
            <a:spLocks/>
          </p:cNvSpPr>
          <p:nvPr/>
        </p:nvSpPr>
        <p:spPr>
          <a:xfrm>
            <a:off x="4641010" y="6009350"/>
            <a:ext cx="7151111" cy="8038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 dirty="0"/>
              <a:t>Ernest and Brown 2001 </a:t>
            </a:r>
            <a:r>
              <a:rPr lang="en-US" sz="1800" i="1" dirty="0"/>
              <a:t>Science</a:t>
            </a:r>
          </a:p>
          <a:p>
            <a:pPr algn="r"/>
            <a:r>
              <a:rPr lang="en-US" sz="1800" dirty="0"/>
              <a:t>Thibault et al. 2010 </a:t>
            </a:r>
            <a:r>
              <a:rPr lang="en-US" sz="1800" i="1" dirty="0"/>
              <a:t>Oikos</a:t>
            </a:r>
            <a:endParaRPr lang="en-US" sz="1800" dirty="0"/>
          </a:p>
        </p:txBody>
      </p:sp>
      <p:pic>
        <p:nvPicPr>
          <p:cNvPr id="33" name="Picture 32">
            <a:extLst>
              <a:ext uri="{FF2B5EF4-FFF2-40B4-BE49-F238E27FC236}">
                <a16:creationId xmlns:a16="http://schemas.microsoft.com/office/drawing/2014/main" id="{7B29EAC3-DC7A-404D-92CE-5A3B1A800A49}"/>
              </a:ext>
            </a:extLst>
          </p:cNvPr>
          <p:cNvPicPr>
            <a:picLocks noChangeAspect="1"/>
          </p:cNvPicPr>
          <p:nvPr/>
        </p:nvPicPr>
        <p:blipFill>
          <a:blip r:embed="rId4"/>
          <a:srcRect/>
          <a:stretch/>
        </p:blipFill>
        <p:spPr>
          <a:xfrm>
            <a:off x="7798483" y="2170358"/>
            <a:ext cx="2664884" cy="2664884"/>
          </a:xfrm>
          <a:prstGeom prst="rect">
            <a:avLst/>
          </a:prstGeom>
        </p:spPr>
      </p:pic>
      <p:sp>
        <p:nvSpPr>
          <p:cNvPr id="35" name="Rectangle 34">
            <a:extLst>
              <a:ext uri="{FF2B5EF4-FFF2-40B4-BE49-F238E27FC236}">
                <a16:creationId xmlns:a16="http://schemas.microsoft.com/office/drawing/2014/main" id="{568057B4-FF87-A447-B00A-64E493D74C41}"/>
              </a:ext>
            </a:extLst>
          </p:cNvPr>
          <p:cNvSpPr/>
          <p:nvPr/>
        </p:nvSpPr>
        <p:spPr>
          <a:xfrm>
            <a:off x="4329046" y="2170358"/>
            <a:ext cx="2684745"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BA196B04-3001-EB40-B2E4-0B0D7522755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51302" y="4980826"/>
            <a:ext cx="1049208" cy="466621"/>
          </a:xfrm>
          <a:prstGeom prst="rect">
            <a:avLst/>
          </a:prstGeom>
        </p:spPr>
      </p:pic>
      <p:sp>
        <p:nvSpPr>
          <p:cNvPr id="37" name="&quot;No&quot; Symbol 36">
            <a:extLst>
              <a:ext uri="{FF2B5EF4-FFF2-40B4-BE49-F238E27FC236}">
                <a16:creationId xmlns:a16="http://schemas.microsoft.com/office/drawing/2014/main" id="{D596693B-9942-0E44-9737-2753C820BDA5}"/>
              </a:ext>
            </a:extLst>
          </p:cNvPr>
          <p:cNvSpPr/>
          <p:nvPr/>
        </p:nvSpPr>
        <p:spPr>
          <a:xfrm>
            <a:off x="5251301" y="4894658"/>
            <a:ext cx="703783" cy="628294"/>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a:extLst>
              <a:ext uri="{FF2B5EF4-FFF2-40B4-BE49-F238E27FC236}">
                <a16:creationId xmlns:a16="http://schemas.microsoft.com/office/drawing/2014/main" id="{635FA032-7938-3B48-AAD8-9A2922F43132}"/>
              </a:ext>
            </a:extLst>
          </p:cNvPr>
          <p:cNvSpPr txBox="1"/>
          <p:nvPr/>
        </p:nvSpPr>
        <p:spPr>
          <a:xfrm>
            <a:off x="5491209" y="3802239"/>
            <a:ext cx="136132" cy="272169"/>
          </a:xfrm>
          <a:prstGeom prst="rect">
            <a:avLst/>
          </a:prstGeom>
          <a:noFill/>
        </p:spPr>
        <p:txBody>
          <a:bodyPr wrap="none" rtlCol="0">
            <a:spAutoFit/>
          </a:bodyPr>
          <a:lstStyle/>
          <a:p>
            <a:endParaRPr lang="en-US" dirty="0"/>
          </a:p>
        </p:txBody>
      </p:sp>
      <p:pic>
        <p:nvPicPr>
          <p:cNvPr id="39" name="Picture 38">
            <a:extLst>
              <a:ext uri="{FF2B5EF4-FFF2-40B4-BE49-F238E27FC236}">
                <a16:creationId xmlns:a16="http://schemas.microsoft.com/office/drawing/2014/main" id="{C9D0FC10-D720-744F-A209-2F55E4BB689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36135" y="3646336"/>
            <a:ext cx="319424" cy="262376"/>
          </a:xfrm>
          <a:prstGeom prst="rect">
            <a:avLst/>
          </a:prstGeom>
        </p:spPr>
      </p:pic>
      <p:pic>
        <p:nvPicPr>
          <p:cNvPr id="40" name="Picture 39">
            <a:extLst>
              <a:ext uri="{FF2B5EF4-FFF2-40B4-BE49-F238E27FC236}">
                <a16:creationId xmlns:a16="http://schemas.microsoft.com/office/drawing/2014/main" id="{79277E26-9A63-014A-A119-BB341AD4A65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13738" y="4047673"/>
            <a:ext cx="319424" cy="262376"/>
          </a:xfrm>
          <a:prstGeom prst="rect">
            <a:avLst/>
          </a:prstGeom>
        </p:spPr>
      </p:pic>
      <p:pic>
        <p:nvPicPr>
          <p:cNvPr id="41" name="Picture 40">
            <a:extLst>
              <a:ext uri="{FF2B5EF4-FFF2-40B4-BE49-F238E27FC236}">
                <a16:creationId xmlns:a16="http://schemas.microsoft.com/office/drawing/2014/main" id="{3609E6A5-020C-B241-8AA0-02B0C05FFCE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54013" y="3907824"/>
            <a:ext cx="319424" cy="262376"/>
          </a:xfrm>
          <a:prstGeom prst="rect">
            <a:avLst/>
          </a:prstGeom>
        </p:spPr>
      </p:pic>
      <p:sp>
        <p:nvSpPr>
          <p:cNvPr id="46" name="Rectangle 45">
            <a:extLst>
              <a:ext uri="{FF2B5EF4-FFF2-40B4-BE49-F238E27FC236}">
                <a16:creationId xmlns:a16="http://schemas.microsoft.com/office/drawing/2014/main" id="{FC6CF8B4-32D8-5A4D-B1F5-E4495059762C}"/>
              </a:ext>
            </a:extLst>
          </p:cNvPr>
          <p:cNvSpPr/>
          <p:nvPr/>
        </p:nvSpPr>
        <p:spPr>
          <a:xfrm>
            <a:off x="1098396" y="2153157"/>
            <a:ext cx="2856242"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CB16922D-4743-564A-A071-B07E30E2E4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269891" y="2236723"/>
            <a:ext cx="1082337" cy="509934"/>
          </a:xfrm>
          <a:prstGeom prst="rect">
            <a:avLst/>
          </a:prstGeom>
        </p:spPr>
      </p:pic>
      <p:pic>
        <p:nvPicPr>
          <p:cNvPr id="49" name="Picture 48">
            <a:extLst>
              <a:ext uri="{FF2B5EF4-FFF2-40B4-BE49-F238E27FC236}">
                <a16:creationId xmlns:a16="http://schemas.microsoft.com/office/drawing/2014/main" id="{817FEA5B-11A5-FD4C-ADB8-A6DDA28A1FC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37845" y="3671483"/>
            <a:ext cx="319424" cy="261487"/>
          </a:xfrm>
          <a:prstGeom prst="rect">
            <a:avLst/>
          </a:prstGeom>
        </p:spPr>
      </p:pic>
      <p:pic>
        <p:nvPicPr>
          <p:cNvPr id="50" name="Picture 49">
            <a:extLst>
              <a:ext uri="{FF2B5EF4-FFF2-40B4-BE49-F238E27FC236}">
                <a16:creationId xmlns:a16="http://schemas.microsoft.com/office/drawing/2014/main" id="{C8A114CD-F70A-8C44-A003-DCF46B75BB5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35890" y="2861105"/>
            <a:ext cx="1082337" cy="509934"/>
          </a:xfrm>
          <a:prstGeom prst="rect">
            <a:avLst/>
          </a:prstGeom>
        </p:spPr>
      </p:pic>
      <p:pic>
        <p:nvPicPr>
          <p:cNvPr id="54" name="Picture 53">
            <a:extLst>
              <a:ext uri="{FF2B5EF4-FFF2-40B4-BE49-F238E27FC236}">
                <a16:creationId xmlns:a16="http://schemas.microsoft.com/office/drawing/2014/main" id="{AEBAB33D-7C9B-A44F-9004-C9DCF26E053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23723" y="2368119"/>
            <a:ext cx="1082337" cy="509934"/>
          </a:xfrm>
          <a:prstGeom prst="rect">
            <a:avLst/>
          </a:prstGeom>
        </p:spPr>
      </p:pic>
      <p:pic>
        <p:nvPicPr>
          <p:cNvPr id="58" name="Picture 57">
            <a:extLst>
              <a:ext uri="{FF2B5EF4-FFF2-40B4-BE49-F238E27FC236}">
                <a16:creationId xmlns:a16="http://schemas.microsoft.com/office/drawing/2014/main" id="{58F3E469-1631-9640-A04F-B4E3925D49D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708560" y="3110600"/>
            <a:ext cx="1082337" cy="509934"/>
          </a:xfrm>
          <a:prstGeom prst="rect">
            <a:avLst/>
          </a:prstGeom>
        </p:spPr>
      </p:pic>
      <p:pic>
        <p:nvPicPr>
          <p:cNvPr id="61" name="Picture 60">
            <a:extLst>
              <a:ext uri="{FF2B5EF4-FFF2-40B4-BE49-F238E27FC236}">
                <a16:creationId xmlns:a16="http://schemas.microsoft.com/office/drawing/2014/main" id="{9C384FEA-B56C-F24E-82D7-2FA5A8F0AC6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115447" y="4072820"/>
            <a:ext cx="319424" cy="261487"/>
          </a:xfrm>
          <a:prstGeom prst="rect">
            <a:avLst/>
          </a:prstGeom>
        </p:spPr>
      </p:pic>
      <p:sp>
        <p:nvSpPr>
          <p:cNvPr id="63" name="TextBox 62">
            <a:extLst>
              <a:ext uri="{FF2B5EF4-FFF2-40B4-BE49-F238E27FC236}">
                <a16:creationId xmlns:a16="http://schemas.microsoft.com/office/drawing/2014/main" id="{B6D307FC-E649-4F43-9C00-9854890C72E9}"/>
              </a:ext>
            </a:extLst>
          </p:cNvPr>
          <p:cNvSpPr txBox="1"/>
          <p:nvPr/>
        </p:nvSpPr>
        <p:spPr>
          <a:xfrm>
            <a:off x="1972569" y="4485899"/>
            <a:ext cx="136132" cy="272169"/>
          </a:xfrm>
          <a:prstGeom prst="rect">
            <a:avLst/>
          </a:prstGeom>
          <a:noFill/>
        </p:spPr>
        <p:txBody>
          <a:bodyPr wrap="none" rtlCol="0">
            <a:spAutoFit/>
          </a:bodyPr>
          <a:lstStyle/>
          <a:p>
            <a:endParaRPr lang="en-US" dirty="0"/>
          </a:p>
        </p:txBody>
      </p:sp>
      <p:pic>
        <p:nvPicPr>
          <p:cNvPr id="67" name="Picture 66">
            <a:extLst>
              <a:ext uri="{FF2B5EF4-FFF2-40B4-BE49-F238E27FC236}">
                <a16:creationId xmlns:a16="http://schemas.microsoft.com/office/drawing/2014/main" id="{5A4C52BF-FCB8-1042-BA63-B38A5EA1F51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823250" y="3741093"/>
            <a:ext cx="319424" cy="261487"/>
          </a:xfrm>
          <a:prstGeom prst="rect">
            <a:avLst/>
          </a:prstGeom>
        </p:spPr>
      </p:pic>
      <p:pic>
        <p:nvPicPr>
          <p:cNvPr id="70" name="Picture 69">
            <a:extLst>
              <a:ext uri="{FF2B5EF4-FFF2-40B4-BE49-F238E27FC236}">
                <a16:creationId xmlns:a16="http://schemas.microsoft.com/office/drawing/2014/main" id="{E0C50E7B-9570-5549-B2D6-127A06C28EA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436773" y="4132967"/>
            <a:ext cx="319424" cy="261487"/>
          </a:xfrm>
          <a:prstGeom prst="rect">
            <a:avLst/>
          </a:prstGeom>
        </p:spPr>
      </p:pic>
      <p:pic>
        <p:nvPicPr>
          <p:cNvPr id="71" name="Picture 70">
            <a:extLst>
              <a:ext uri="{FF2B5EF4-FFF2-40B4-BE49-F238E27FC236}">
                <a16:creationId xmlns:a16="http://schemas.microsoft.com/office/drawing/2014/main" id="{0F1E421F-CF90-4B42-BA6F-C23C23566FD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20896" y="3399320"/>
            <a:ext cx="319424" cy="262376"/>
          </a:xfrm>
          <a:prstGeom prst="rect">
            <a:avLst/>
          </a:prstGeom>
        </p:spPr>
      </p:pic>
      <p:pic>
        <p:nvPicPr>
          <p:cNvPr id="72" name="Picture 71">
            <a:extLst>
              <a:ext uri="{FF2B5EF4-FFF2-40B4-BE49-F238E27FC236}">
                <a16:creationId xmlns:a16="http://schemas.microsoft.com/office/drawing/2014/main" id="{44A2F5B6-9448-5B49-BB92-1C2E38247F1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47849" y="3642596"/>
            <a:ext cx="319424" cy="262376"/>
          </a:xfrm>
          <a:prstGeom prst="rect">
            <a:avLst/>
          </a:prstGeom>
        </p:spPr>
      </p:pic>
      <p:pic>
        <p:nvPicPr>
          <p:cNvPr id="76" name="Picture 75">
            <a:extLst>
              <a:ext uri="{FF2B5EF4-FFF2-40B4-BE49-F238E27FC236}">
                <a16:creationId xmlns:a16="http://schemas.microsoft.com/office/drawing/2014/main" id="{63CB686A-6B4F-3344-BF4A-1CB3DF9CAED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41130" y="4898968"/>
            <a:ext cx="1049208" cy="466621"/>
          </a:xfrm>
          <a:prstGeom prst="rect">
            <a:avLst/>
          </a:prstGeom>
        </p:spPr>
      </p:pic>
      <p:sp>
        <p:nvSpPr>
          <p:cNvPr id="31" name="Title 83">
            <a:extLst>
              <a:ext uri="{FF2B5EF4-FFF2-40B4-BE49-F238E27FC236}">
                <a16:creationId xmlns:a16="http://schemas.microsoft.com/office/drawing/2014/main" id="{06BB76AB-7540-1A4C-A5F8-6D1D84008E7F}"/>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Strong compensation began in 1996, driven by </a:t>
            </a:r>
            <a:r>
              <a:rPr lang="en-US" sz="2800" i="1" dirty="0"/>
              <a:t>C. </a:t>
            </a:r>
            <a:r>
              <a:rPr lang="en-US" sz="2800" i="1" dirty="0" err="1"/>
              <a:t>baileyi</a:t>
            </a:r>
            <a:r>
              <a:rPr lang="en-US" sz="2800" i="1" dirty="0"/>
              <a:t> </a:t>
            </a:r>
            <a:r>
              <a:rPr lang="en-US" sz="2800" dirty="0"/>
              <a:t>(        ).</a:t>
            </a:r>
          </a:p>
        </p:txBody>
      </p:sp>
      <p:pic>
        <p:nvPicPr>
          <p:cNvPr id="32" name="Picture 31">
            <a:extLst>
              <a:ext uri="{FF2B5EF4-FFF2-40B4-BE49-F238E27FC236}">
                <a16:creationId xmlns:a16="http://schemas.microsoft.com/office/drawing/2014/main" id="{BA818ABD-5A40-BC48-9B10-F19459147C8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066730" y="1352276"/>
            <a:ext cx="654765" cy="394780"/>
          </a:xfrm>
          <a:prstGeom prst="rect">
            <a:avLst/>
          </a:prstGeom>
        </p:spPr>
      </p:pic>
      <p:pic>
        <p:nvPicPr>
          <p:cNvPr id="34" name="Picture 33">
            <a:extLst>
              <a:ext uri="{FF2B5EF4-FFF2-40B4-BE49-F238E27FC236}">
                <a16:creationId xmlns:a16="http://schemas.microsoft.com/office/drawing/2014/main" id="{9316CA67-6551-844B-8AAB-1FA9CB0D60E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753225" y="2711637"/>
            <a:ext cx="654765" cy="394780"/>
          </a:xfrm>
          <a:prstGeom prst="rect">
            <a:avLst/>
          </a:prstGeom>
        </p:spPr>
      </p:pic>
      <p:pic>
        <p:nvPicPr>
          <p:cNvPr id="42" name="Picture 41">
            <a:extLst>
              <a:ext uri="{FF2B5EF4-FFF2-40B4-BE49-F238E27FC236}">
                <a16:creationId xmlns:a16="http://schemas.microsoft.com/office/drawing/2014/main" id="{96415B48-6855-0F4F-B9CD-7083CBBA941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493005" y="2516919"/>
            <a:ext cx="654765" cy="394780"/>
          </a:xfrm>
          <a:prstGeom prst="rect">
            <a:avLst/>
          </a:prstGeom>
        </p:spPr>
      </p:pic>
      <p:pic>
        <p:nvPicPr>
          <p:cNvPr id="43" name="Picture 42">
            <a:extLst>
              <a:ext uri="{FF2B5EF4-FFF2-40B4-BE49-F238E27FC236}">
                <a16:creationId xmlns:a16="http://schemas.microsoft.com/office/drawing/2014/main" id="{67EB9CEB-AA30-9E41-8026-BD5CCFDD9EF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973127" y="3106417"/>
            <a:ext cx="654765" cy="394780"/>
          </a:xfrm>
          <a:prstGeom prst="rect">
            <a:avLst/>
          </a:prstGeom>
        </p:spPr>
      </p:pic>
      <p:pic>
        <p:nvPicPr>
          <p:cNvPr id="44" name="Picture 43">
            <a:extLst>
              <a:ext uri="{FF2B5EF4-FFF2-40B4-BE49-F238E27FC236}">
                <a16:creationId xmlns:a16="http://schemas.microsoft.com/office/drawing/2014/main" id="{5244FF62-9B87-DF4F-87AA-14DAB171000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396147" y="4758068"/>
            <a:ext cx="1049208" cy="466621"/>
          </a:xfrm>
          <a:prstGeom prst="rect">
            <a:avLst/>
          </a:prstGeom>
        </p:spPr>
      </p:pic>
      <p:grpSp>
        <p:nvGrpSpPr>
          <p:cNvPr id="45" name="Group 44">
            <a:extLst>
              <a:ext uri="{FF2B5EF4-FFF2-40B4-BE49-F238E27FC236}">
                <a16:creationId xmlns:a16="http://schemas.microsoft.com/office/drawing/2014/main" id="{22C5DF3D-E849-0545-9DFA-17BDA00F4542}"/>
              </a:ext>
            </a:extLst>
          </p:cNvPr>
          <p:cNvGrpSpPr/>
          <p:nvPr/>
        </p:nvGrpSpPr>
        <p:grpSpPr>
          <a:xfrm>
            <a:off x="9643354" y="4713218"/>
            <a:ext cx="1049209" cy="628294"/>
            <a:chOff x="9246818" y="4594177"/>
            <a:chExt cx="1049209" cy="628294"/>
          </a:xfrm>
        </p:grpSpPr>
        <p:pic>
          <p:nvPicPr>
            <p:cNvPr id="48" name="Picture 47">
              <a:extLst>
                <a:ext uri="{FF2B5EF4-FFF2-40B4-BE49-F238E27FC236}">
                  <a16:creationId xmlns:a16="http://schemas.microsoft.com/office/drawing/2014/main" id="{01B373DB-D80D-9644-9952-17679B4C86C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46819" y="4680345"/>
              <a:ext cx="1049208" cy="466621"/>
            </a:xfrm>
            <a:prstGeom prst="rect">
              <a:avLst/>
            </a:prstGeom>
          </p:spPr>
        </p:pic>
        <p:sp>
          <p:nvSpPr>
            <p:cNvPr id="51" name="&quot;No&quot; Symbol 50">
              <a:extLst>
                <a:ext uri="{FF2B5EF4-FFF2-40B4-BE49-F238E27FC236}">
                  <a16:creationId xmlns:a16="http://schemas.microsoft.com/office/drawing/2014/main" id="{AD26024E-F130-2B47-A4A9-E36B7CFB3CC3}"/>
                </a:ext>
              </a:extLst>
            </p:cNvPr>
            <p:cNvSpPr/>
            <p:nvPr/>
          </p:nvSpPr>
          <p:spPr>
            <a:xfrm>
              <a:off x="9246818" y="4594177"/>
              <a:ext cx="703783" cy="628294"/>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2137299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8DEE2D87-B79E-524D-971D-8F885D756548}"/>
              </a:ext>
            </a:extLst>
          </p:cNvPr>
          <p:cNvSpPr txBox="1">
            <a:spLocks/>
          </p:cNvSpPr>
          <p:nvPr/>
        </p:nvSpPr>
        <p:spPr>
          <a:xfrm>
            <a:off x="990599" y="1002295"/>
            <a:ext cx="10944498" cy="9027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Small granivores have increased their share of community energy use.</a:t>
            </a:r>
          </a:p>
        </p:txBody>
      </p:sp>
      <p:pic>
        <p:nvPicPr>
          <p:cNvPr id="2050" name="Picture 2">
            <a:extLst>
              <a:ext uri="{FF2B5EF4-FFF2-40B4-BE49-F238E27FC236}">
                <a16:creationId xmlns:a16="http://schemas.microsoft.com/office/drawing/2014/main" id="{54BD11B3-A0E1-6148-9067-E757DA0AE97E}"/>
              </a:ext>
            </a:extLst>
          </p:cNvPr>
          <p:cNvPicPr>
            <a:picLocks noChangeAspect="1" noChangeArrowheads="1"/>
          </p:cNvPicPr>
          <p:nvPr/>
        </p:nvPicPr>
        <p:blipFill>
          <a:blip r:embed="rId3"/>
          <a:srcRect/>
          <a:stretch/>
        </p:blipFill>
        <p:spPr bwMode="auto">
          <a:xfrm>
            <a:off x="2438400" y="2209800"/>
            <a:ext cx="670560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038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8DEE2D87-B79E-524D-971D-8F885D756548}"/>
              </a:ext>
            </a:extLst>
          </p:cNvPr>
          <p:cNvSpPr txBox="1">
            <a:spLocks/>
          </p:cNvSpPr>
          <p:nvPr/>
        </p:nvSpPr>
        <p:spPr>
          <a:xfrm>
            <a:off x="990599" y="1002295"/>
            <a:ext cx="10944498" cy="9027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i="1" dirty="0"/>
              <a:t>C. </a:t>
            </a:r>
            <a:r>
              <a:rPr lang="en-US" sz="2800" i="1" dirty="0" err="1"/>
              <a:t>baileyi</a:t>
            </a:r>
            <a:r>
              <a:rPr lang="en-US" sz="2800" i="1" dirty="0"/>
              <a:t> </a:t>
            </a:r>
            <a:r>
              <a:rPr lang="en-US" sz="2800" dirty="0"/>
              <a:t>has declined since 2010, in a period of drought (red bars)</a:t>
            </a:r>
            <a:r>
              <a:rPr lang="en-US" sz="2800" b="1" dirty="0"/>
              <a:t>.</a:t>
            </a:r>
            <a:endParaRPr lang="en-US" sz="2800" dirty="0"/>
          </a:p>
        </p:txBody>
      </p:sp>
      <p:pic>
        <p:nvPicPr>
          <p:cNvPr id="5" name="Picture 2">
            <a:extLst>
              <a:ext uri="{FF2B5EF4-FFF2-40B4-BE49-F238E27FC236}">
                <a16:creationId xmlns:a16="http://schemas.microsoft.com/office/drawing/2014/main" id="{0DE482BF-CF80-5B4E-8431-A151722347B6}"/>
              </a:ext>
            </a:extLst>
          </p:cNvPr>
          <p:cNvPicPr>
            <a:picLocks noChangeAspect="1" noChangeArrowheads="1"/>
          </p:cNvPicPr>
          <p:nvPr/>
        </p:nvPicPr>
        <p:blipFill>
          <a:blip r:embed="rId3"/>
          <a:srcRect/>
          <a:stretch/>
        </p:blipFill>
        <p:spPr bwMode="auto">
          <a:xfrm>
            <a:off x="2768600" y="2057400"/>
            <a:ext cx="6604000" cy="330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3180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3">
            <a:extLst>
              <a:ext uri="{FF2B5EF4-FFF2-40B4-BE49-F238E27FC236}">
                <a16:creationId xmlns:a16="http://schemas.microsoft.com/office/drawing/2014/main" id="{292085B3-FB3F-8D4B-AA1A-422FCB6F3A6F}"/>
              </a:ext>
            </a:extLst>
          </p:cNvPr>
          <p:cNvSpPr txBox="1">
            <a:spLocks/>
          </p:cNvSpPr>
          <p:nvPr/>
        </p:nvSpPr>
        <p:spPr>
          <a:xfrm>
            <a:off x="851262" y="2103437"/>
            <a:ext cx="10764795"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How have these changes impacted energetic compensation?</a:t>
            </a:r>
          </a:p>
        </p:txBody>
      </p:sp>
    </p:spTree>
    <p:extLst>
      <p:ext uri="{BB962C8B-B14F-4D97-AF65-F5344CB8AC3E}">
        <p14:creationId xmlns:p14="http://schemas.microsoft.com/office/powerpoint/2010/main" val="3382546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D0E86C-52E0-9842-AD6A-12D5F4F43371}"/>
              </a:ext>
            </a:extLst>
          </p:cNvPr>
          <p:cNvPicPr>
            <a:picLocks noChangeAspect="1"/>
          </p:cNvPicPr>
          <p:nvPr/>
        </p:nvPicPr>
        <p:blipFill>
          <a:blip r:embed="rId3"/>
          <a:srcRect/>
          <a:stretch/>
        </p:blipFill>
        <p:spPr>
          <a:xfrm>
            <a:off x="3662647" y="6045934"/>
            <a:ext cx="4866705" cy="444500"/>
          </a:xfrm>
          <a:prstGeom prst="rect">
            <a:avLst/>
          </a:prstGeom>
        </p:spPr>
      </p:pic>
      <p:sp>
        <p:nvSpPr>
          <p:cNvPr id="68" name="Title 28">
            <a:extLst>
              <a:ext uri="{FF2B5EF4-FFF2-40B4-BE49-F238E27FC236}">
                <a16:creationId xmlns:a16="http://schemas.microsoft.com/office/drawing/2014/main" id="{5CF82F69-50C1-D145-85DA-FCB0072A0E27}"/>
              </a:ext>
            </a:extLst>
          </p:cNvPr>
          <p:cNvSpPr txBox="1">
            <a:spLocks/>
          </p:cNvSpPr>
          <p:nvPr/>
        </p:nvSpPr>
        <p:spPr>
          <a:xfrm>
            <a:off x="4641010" y="6009350"/>
            <a:ext cx="7151111" cy="8038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 dirty="0"/>
              <a:t>Ernest and Brown 2001 </a:t>
            </a:r>
            <a:r>
              <a:rPr lang="en-US" sz="1800" i="1" dirty="0"/>
              <a:t>Science</a:t>
            </a:r>
          </a:p>
          <a:p>
            <a:pPr algn="r"/>
            <a:r>
              <a:rPr lang="en-US" sz="1800" dirty="0"/>
              <a:t>Thibault et al. 2010 </a:t>
            </a:r>
            <a:r>
              <a:rPr lang="en-US" sz="1800" i="1" dirty="0"/>
              <a:t>Oikos</a:t>
            </a:r>
            <a:endParaRPr lang="en-US" sz="1800" dirty="0"/>
          </a:p>
        </p:txBody>
      </p:sp>
      <p:pic>
        <p:nvPicPr>
          <p:cNvPr id="33" name="Picture 32">
            <a:extLst>
              <a:ext uri="{FF2B5EF4-FFF2-40B4-BE49-F238E27FC236}">
                <a16:creationId xmlns:a16="http://schemas.microsoft.com/office/drawing/2014/main" id="{7B29EAC3-DC7A-404D-92CE-5A3B1A800A49}"/>
              </a:ext>
            </a:extLst>
          </p:cNvPr>
          <p:cNvPicPr>
            <a:picLocks noChangeAspect="1"/>
          </p:cNvPicPr>
          <p:nvPr/>
        </p:nvPicPr>
        <p:blipFill>
          <a:blip r:embed="rId4"/>
          <a:srcRect/>
          <a:stretch/>
        </p:blipFill>
        <p:spPr>
          <a:xfrm>
            <a:off x="7798483" y="2170358"/>
            <a:ext cx="2664884" cy="2664884"/>
          </a:xfrm>
          <a:prstGeom prst="rect">
            <a:avLst/>
          </a:prstGeom>
        </p:spPr>
      </p:pic>
      <p:sp>
        <p:nvSpPr>
          <p:cNvPr id="35" name="Rectangle 34">
            <a:extLst>
              <a:ext uri="{FF2B5EF4-FFF2-40B4-BE49-F238E27FC236}">
                <a16:creationId xmlns:a16="http://schemas.microsoft.com/office/drawing/2014/main" id="{568057B4-FF87-A447-B00A-64E493D74C41}"/>
              </a:ext>
            </a:extLst>
          </p:cNvPr>
          <p:cNvSpPr/>
          <p:nvPr/>
        </p:nvSpPr>
        <p:spPr>
          <a:xfrm>
            <a:off x="4329046" y="2170358"/>
            <a:ext cx="2684745"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BA196B04-3001-EB40-B2E4-0B0D7522755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51302" y="4980826"/>
            <a:ext cx="1049208" cy="466621"/>
          </a:xfrm>
          <a:prstGeom prst="rect">
            <a:avLst/>
          </a:prstGeom>
        </p:spPr>
      </p:pic>
      <p:sp>
        <p:nvSpPr>
          <p:cNvPr id="37" name="&quot;No&quot; Symbol 36">
            <a:extLst>
              <a:ext uri="{FF2B5EF4-FFF2-40B4-BE49-F238E27FC236}">
                <a16:creationId xmlns:a16="http://schemas.microsoft.com/office/drawing/2014/main" id="{D596693B-9942-0E44-9737-2753C820BDA5}"/>
              </a:ext>
            </a:extLst>
          </p:cNvPr>
          <p:cNvSpPr/>
          <p:nvPr/>
        </p:nvSpPr>
        <p:spPr>
          <a:xfrm>
            <a:off x="5251301" y="4894658"/>
            <a:ext cx="703783" cy="628294"/>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a:extLst>
              <a:ext uri="{FF2B5EF4-FFF2-40B4-BE49-F238E27FC236}">
                <a16:creationId xmlns:a16="http://schemas.microsoft.com/office/drawing/2014/main" id="{635FA032-7938-3B48-AAD8-9A2922F43132}"/>
              </a:ext>
            </a:extLst>
          </p:cNvPr>
          <p:cNvSpPr txBox="1"/>
          <p:nvPr/>
        </p:nvSpPr>
        <p:spPr>
          <a:xfrm>
            <a:off x="5491209" y="3802239"/>
            <a:ext cx="136132" cy="272169"/>
          </a:xfrm>
          <a:prstGeom prst="rect">
            <a:avLst/>
          </a:prstGeom>
          <a:noFill/>
        </p:spPr>
        <p:txBody>
          <a:bodyPr wrap="none" rtlCol="0">
            <a:spAutoFit/>
          </a:bodyPr>
          <a:lstStyle/>
          <a:p>
            <a:endParaRPr lang="en-US" dirty="0"/>
          </a:p>
        </p:txBody>
      </p:sp>
      <p:pic>
        <p:nvPicPr>
          <p:cNvPr id="39" name="Picture 38">
            <a:extLst>
              <a:ext uri="{FF2B5EF4-FFF2-40B4-BE49-F238E27FC236}">
                <a16:creationId xmlns:a16="http://schemas.microsoft.com/office/drawing/2014/main" id="{C9D0FC10-D720-744F-A209-2F55E4BB689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36135" y="3646336"/>
            <a:ext cx="319424" cy="262376"/>
          </a:xfrm>
          <a:prstGeom prst="rect">
            <a:avLst/>
          </a:prstGeom>
        </p:spPr>
      </p:pic>
      <p:pic>
        <p:nvPicPr>
          <p:cNvPr id="40" name="Picture 39">
            <a:extLst>
              <a:ext uri="{FF2B5EF4-FFF2-40B4-BE49-F238E27FC236}">
                <a16:creationId xmlns:a16="http://schemas.microsoft.com/office/drawing/2014/main" id="{79277E26-9A63-014A-A119-BB341AD4A65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13738" y="4047673"/>
            <a:ext cx="319424" cy="262376"/>
          </a:xfrm>
          <a:prstGeom prst="rect">
            <a:avLst/>
          </a:prstGeom>
        </p:spPr>
      </p:pic>
      <p:pic>
        <p:nvPicPr>
          <p:cNvPr id="41" name="Picture 40">
            <a:extLst>
              <a:ext uri="{FF2B5EF4-FFF2-40B4-BE49-F238E27FC236}">
                <a16:creationId xmlns:a16="http://schemas.microsoft.com/office/drawing/2014/main" id="{3609E6A5-020C-B241-8AA0-02B0C05FFCE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54013" y="3907824"/>
            <a:ext cx="319424" cy="262376"/>
          </a:xfrm>
          <a:prstGeom prst="rect">
            <a:avLst/>
          </a:prstGeom>
        </p:spPr>
      </p:pic>
      <p:sp>
        <p:nvSpPr>
          <p:cNvPr id="46" name="Rectangle 45">
            <a:extLst>
              <a:ext uri="{FF2B5EF4-FFF2-40B4-BE49-F238E27FC236}">
                <a16:creationId xmlns:a16="http://schemas.microsoft.com/office/drawing/2014/main" id="{FC6CF8B4-32D8-5A4D-B1F5-E4495059762C}"/>
              </a:ext>
            </a:extLst>
          </p:cNvPr>
          <p:cNvSpPr/>
          <p:nvPr/>
        </p:nvSpPr>
        <p:spPr>
          <a:xfrm>
            <a:off x="1098396" y="2153157"/>
            <a:ext cx="2856242"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CB16922D-4743-564A-A071-B07E30E2E4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269891" y="2236723"/>
            <a:ext cx="1082337" cy="509934"/>
          </a:xfrm>
          <a:prstGeom prst="rect">
            <a:avLst/>
          </a:prstGeom>
        </p:spPr>
      </p:pic>
      <p:pic>
        <p:nvPicPr>
          <p:cNvPr id="49" name="Picture 48">
            <a:extLst>
              <a:ext uri="{FF2B5EF4-FFF2-40B4-BE49-F238E27FC236}">
                <a16:creationId xmlns:a16="http://schemas.microsoft.com/office/drawing/2014/main" id="{817FEA5B-11A5-FD4C-ADB8-A6DDA28A1FC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37845" y="3671483"/>
            <a:ext cx="319424" cy="261487"/>
          </a:xfrm>
          <a:prstGeom prst="rect">
            <a:avLst/>
          </a:prstGeom>
        </p:spPr>
      </p:pic>
      <p:pic>
        <p:nvPicPr>
          <p:cNvPr id="50" name="Picture 49">
            <a:extLst>
              <a:ext uri="{FF2B5EF4-FFF2-40B4-BE49-F238E27FC236}">
                <a16:creationId xmlns:a16="http://schemas.microsoft.com/office/drawing/2014/main" id="{C8A114CD-F70A-8C44-A003-DCF46B75BB5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35890" y="2861105"/>
            <a:ext cx="1082337" cy="509934"/>
          </a:xfrm>
          <a:prstGeom prst="rect">
            <a:avLst/>
          </a:prstGeom>
        </p:spPr>
      </p:pic>
      <p:pic>
        <p:nvPicPr>
          <p:cNvPr id="54" name="Picture 53">
            <a:extLst>
              <a:ext uri="{FF2B5EF4-FFF2-40B4-BE49-F238E27FC236}">
                <a16:creationId xmlns:a16="http://schemas.microsoft.com/office/drawing/2014/main" id="{AEBAB33D-7C9B-A44F-9004-C9DCF26E053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23723" y="2368119"/>
            <a:ext cx="1082337" cy="509934"/>
          </a:xfrm>
          <a:prstGeom prst="rect">
            <a:avLst/>
          </a:prstGeom>
        </p:spPr>
      </p:pic>
      <p:pic>
        <p:nvPicPr>
          <p:cNvPr id="58" name="Picture 57">
            <a:extLst>
              <a:ext uri="{FF2B5EF4-FFF2-40B4-BE49-F238E27FC236}">
                <a16:creationId xmlns:a16="http://schemas.microsoft.com/office/drawing/2014/main" id="{58F3E469-1631-9640-A04F-B4E3925D49D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708560" y="3110600"/>
            <a:ext cx="1082337" cy="509934"/>
          </a:xfrm>
          <a:prstGeom prst="rect">
            <a:avLst/>
          </a:prstGeom>
        </p:spPr>
      </p:pic>
      <p:pic>
        <p:nvPicPr>
          <p:cNvPr id="61" name="Picture 60">
            <a:extLst>
              <a:ext uri="{FF2B5EF4-FFF2-40B4-BE49-F238E27FC236}">
                <a16:creationId xmlns:a16="http://schemas.microsoft.com/office/drawing/2014/main" id="{9C384FEA-B56C-F24E-82D7-2FA5A8F0AC6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115447" y="4072820"/>
            <a:ext cx="319424" cy="261487"/>
          </a:xfrm>
          <a:prstGeom prst="rect">
            <a:avLst/>
          </a:prstGeom>
        </p:spPr>
      </p:pic>
      <p:sp>
        <p:nvSpPr>
          <p:cNvPr id="63" name="TextBox 62">
            <a:extLst>
              <a:ext uri="{FF2B5EF4-FFF2-40B4-BE49-F238E27FC236}">
                <a16:creationId xmlns:a16="http://schemas.microsoft.com/office/drawing/2014/main" id="{B6D307FC-E649-4F43-9C00-9854890C72E9}"/>
              </a:ext>
            </a:extLst>
          </p:cNvPr>
          <p:cNvSpPr txBox="1"/>
          <p:nvPr/>
        </p:nvSpPr>
        <p:spPr>
          <a:xfrm>
            <a:off x="1972569" y="4485899"/>
            <a:ext cx="136132" cy="272169"/>
          </a:xfrm>
          <a:prstGeom prst="rect">
            <a:avLst/>
          </a:prstGeom>
          <a:noFill/>
        </p:spPr>
        <p:txBody>
          <a:bodyPr wrap="none" rtlCol="0">
            <a:spAutoFit/>
          </a:bodyPr>
          <a:lstStyle/>
          <a:p>
            <a:endParaRPr lang="en-US" dirty="0"/>
          </a:p>
        </p:txBody>
      </p:sp>
      <p:pic>
        <p:nvPicPr>
          <p:cNvPr id="67" name="Picture 66">
            <a:extLst>
              <a:ext uri="{FF2B5EF4-FFF2-40B4-BE49-F238E27FC236}">
                <a16:creationId xmlns:a16="http://schemas.microsoft.com/office/drawing/2014/main" id="{5A4C52BF-FCB8-1042-BA63-B38A5EA1F51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823250" y="3741093"/>
            <a:ext cx="319424" cy="261487"/>
          </a:xfrm>
          <a:prstGeom prst="rect">
            <a:avLst/>
          </a:prstGeom>
        </p:spPr>
      </p:pic>
      <p:pic>
        <p:nvPicPr>
          <p:cNvPr id="70" name="Picture 69">
            <a:extLst>
              <a:ext uri="{FF2B5EF4-FFF2-40B4-BE49-F238E27FC236}">
                <a16:creationId xmlns:a16="http://schemas.microsoft.com/office/drawing/2014/main" id="{E0C50E7B-9570-5549-B2D6-127A06C28EA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436773" y="4132967"/>
            <a:ext cx="319424" cy="261487"/>
          </a:xfrm>
          <a:prstGeom prst="rect">
            <a:avLst/>
          </a:prstGeom>
        </p:spPr>
      </p:pic>
      <p:pic>
        <p:nvPicPr>
          <p:cNvPr id="71" name="Picture 70">
            <a:extLst>
              <a:ext uri="{FF2B5EF4-FFF2-40B4-BE49-F238E27FC236}">
                <a16:creationId xmlns:a16="http://schemas.microsoft.com/office/drawing/2014/main" id="{0F1E421F-CF90-4B42-BA6F-C23C23566FD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20896" y="3399320"/>
            <a:ext cx="319424" cy="262376"/>
          </a:xfrm>
          <a:prstGeom prst="rect">
            <a:avLst/>
          </a:prstGeom>
        </p:spPr>
      </p:pic>
      <p:pic>
        <p:nvPicPr>
          <p:cNvPr id="72" name="Picture 71">
            <a:extLst>
              <a:ext uri="{FF2B5EF4-FFF2-40B4-BE49-F238E27FC236}">
                <a16:creationId xmlns:a16="http://schemas.microsoft.com/office/drawing/2014/main" id="{44A2F5B6-9448-5B49-BB92-1C2E38247F1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47849" y="3642596"/>
            <a:ext cx="319424" cy="262376"/>
          </a:xfrm>
          <a:prstGeom prst="rect">
            <a:avLst/>
          </a:prstGeom>
        </p:spPr>
      </p:pic>
      <p:pic>
        <p:nvPicPr>
          <p:cNvPr id="76" name="Picture 75">
            <a:extLst>
              <a:ext uri="{FF2B5EF4-FFF2-40B4-BE49-F238E27FC236}">
                <a16:creationId xmlns:a16="http://schemas.microsoft.com/office/drawing/2014/main" id="{63CB686A-6B4F-3344-BF4A-1CB3DF9CAED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41130" y="4898968"/>
            <a:ext cx="1049208" cy="466621"/>
          </a:xfrm>
          <a:prstGeom prst="rect">
            <a:avLst/>
          </a:prstGeom>
        </p:spPr>
      </p:pic>
      <p:sp>
        <p:nvSpPr>
          <p:cNvPr id="31" name="Title 83">
            <a:extLst>
              <a:ext uri="{FF2B5EF4-FFF2-40B4-BE49-F238E27FC236}">
                <a16:creationId xmlns:a16="http://schemas.microsoft.com/office/drawing/2014/main" id="{06BB76AB-7540-1A4C-A5F8-6D1D84008E7F}"/>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Other small granivores may now be compensating, in place of </a:t>
            </a:r>
            <a:r>
              <a:rPr lang="en-US" sz="2800" i="1" dirty="0"/>
              <a:t>C. </a:t>
            </a:r>
            <a:r>
              <a:rPr lang="en-US" sz="2800" i="1" dirty="0" err="1"/>
              <a:t>baileyi</a:t>
            </a:r>
            <a:r>
              <a:rPr lang="en-US" sz="2800" i="1" dirty="0"/>
              <a:t>.</a:t>
            </a:r>
            <a:endParaRPr lang="en-US" sz="2800" dirty="0"/>
          </a:p>
        </p:txBody>
      </p:sp>
      <p:pic>
        <p:nvPicPr>
          <p:cNvPr id="44" name="Picture 43">
            <a:extLst>
              <a:ext uri="{FF2B5EF4-FFF2-40B4-BE49-F238E27FC236}">
                <a16:creationId xmlns:a16="http://schemas.microsoft.com/office/drawing/2014/main" id="{5244FF62-9B87-DF4F-87AA-14DAB171000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396147" y="4758068"/>
            <a:ext cx="1049208" cy="466621"/>
          </a:xfrm>
          <a:prstGeom prst="rect">
            <a:avLst/>
          </a:prstGeom>
        </p:spPr>
      </p:pic>
      <p:grpSp>
        <p:nvGrpSpPr>
          <p:cNvPr id="45" name="Group 44">
            <a:extLst>
              <a:ext uri="{FF2B5EF4-FFF2-40B4-BE49-F238E27FC236}">
                <a16:creationId xmlns:a16="http://schemas.microsoft.com/office/drawing/2014/main" id="{22C5DF3D-E849-0545-9DFA-17BDA00F4542}"/>
              </a:ext>
            </a:extLst>
          </p:cNvPr>
          <p:cNvGrpSpPr/>
          <p:nvPr/>
        </p:nvGrpSpPr>
        <p:grpSpPr>
          <a:xfrm>
            <a:off x="9643354" y="4713218"/>
            <a:ext cx="1049209" cy="628294"/>
            <a:chOff x="9246818" y="4594177"/>
            <a:chExt cx="1049209" cy="628294"/>
          </a:xfrm>
        </p:grpSpPr>
        <p:pic>
          <p:nvPicPr>
            <p:cNvPr id="48" name="Picture 47">
              <a:extLst>
                <a:ext uri="{FF2B5EF4-FFF2-40B4-BE49-F238E27FC236}">
                  <a16:creationId xmlns:a16="http://schemas.microsoft.com/office/drawing/2014/main" id="{01B373DB-D80D-9644-9952-17679B4C86C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46819" y="4680345"/>
              <a:ext cx="1049208" cy="466621"/>
            </a:xfrm>
            <a:prstGeom prst="rect">
              <a:avLst/>
            </a:prstGeom>
          </p:spPr>
        </p:pic>
        <p:sp>
          <p:nvSpPr>
            <p:cNvPr id="51" name="&quot;No&quot; Symbol 50">
              <a:extLst>
                <a:ext uri="{FF2B5EF4-FFF2-40B4-BE49-F238E27FC236}">
                  <a16:creationId xmlns:a16="http://schemas.microsoft.com/office/drawing/2014/main" id="{AD26024E-F130-2B47-A4A9-E36B7CFB3CC3}"/>
                </a:ext>
              </a:extLst>
            </p:cNvPr>
            <p:cNvSpPr/>
            <p:nvPr/>
          </p:nvSpPr>
          <p:spPr>
            <a:xfrm>
              <a:off x="9246818" y="4594177"/>
              <a:ext cx="703783" cy="628294"/>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pic>
        <p:nvPicPr>
          <p:cNvPr id="52" name="Picture 51">
            <a:extLst>
              <a:ext uri="{FF2B5EF4-FFF2-40B4-BE49-F238E27FC236}">
                <a16:creationId xmlns:a16="http://schemas.microsoft.com/office/drawing/2014/main" id="{E429857D-0AB0-714D-B34C-CD699066D74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397424" y="3123425"/>
            <a:ext cx="319424" cy="262376"/>
          </a:xfrm>
          <a:prstGeom prst="rect">
            <a:avLst/>
          </a:prstGeom>
        </p:spPr>
      </p:pic>
      <p:pic>
        <p:nvPicPr>
          <p:cNvPr id="53" name="Picture 52">
            <a:extLst>
              <a:ext uri="{FF2B5EF4-FFF2-40B4-BE49-F238E27FC236}">
                <a16:creationId xmlns:a16="http://schemas.microsoft.com/office/drawing/2014/main" id="{75B25125-EA7A-7540-B80D-B33BE22DD2A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95999" y="3460041"/>
            <a:ext cx="319424" cy="262376"/>
          </a:xfrm>
          <a:prstGeom prst="rect">
            <a:avLst/>
          </a:prstGeom>
        </p:spPr>
      </p:pic>
      <p:pic>
        <p:nvPicPr>
          <p:cNvPr id="55" name="Picture 54">
            <a:extLst>
              <a:ext uri="{FF2B5EF4-FFF2-40B4-BE49-F238E27FC236}">
                <a16:creationId xmlns:a16="http://schemas.microsoft.com/office/drawing/2014/main" id="{70C1353A-C1C2-AC49-A245-32C2F2C73CB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941536" y="3067326"/>
            <a:ext cx="319424" cy="262376"/>
          </a:xfrm>
          <a:prstGeom prst="rect">
            <a:avLst/>
          </a:prstGeom>
        </p:spPr>
      </p:pic>
      <p:pic>
        <p:nvPicPr>
          <p:cNvPr id="56" name="Picture 55">
            <a:extLst>
              <a:ext uri="{FF2B5EF4-FFF2-40B4-BE49-F238E27FC236}">
                <a16:creationId xmlns:a16="http://schemas.microsoft.com/office/drawing/2014/main" id="{00BCFD07-4950-D64C-B4DC-283BB1EB841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32091" y="2899682"/>
            <a:ext cx="319424" cy="262376"/>
          </a:xfrm>
          <a:prstGeom prst="rect">
            <a:avLst/>
          </a:prstGeom>
        </p:spPr>
      </p:pic>
      <p:pic>
        <p:nvPicPr>
          <p:cNvPr id="57" name="Picture 56">
            <a:extLst>
              <a:ext uri="{FF2B5EF4-FFF2-40B4-BE49-F238E27FC236}">
                <a16:creationId xmlns:a16="http://schemas.microsoft.com/office/drawing/2014/main" id="{605DE2E4-7698-1F4B-8D57-34D056B019A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283768" y="2587369"/>
            <a:ext cx="319424" cy="262376"/>
          </a:xfrm>
          <a:prstGeom prst="rect">
            <a:avLst/>
          </a:prstGeom>
        </p:spPr>
      </p:pic>
      <p:pic>
        <p:nvPicPr>
          <p:cNvPr id="59" name="Picture 58">
            <a:extLst>
              <a:ext uri="{FF2B5EF4-FFF2-40B4-BE49-F238E27FC236}">
                <a16:creationId xmlns:a16="http://schemas.microsoft.com/office/drawing/2014/main" id="{663711A8-D6E8-8A41-BD37-E17BB4CD24C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00510" y="2684920"/>
            <a:ext cx="319424" cy="262376"/>
          </a:xfrm>
          <a:prstGeom prst="rect">
            <a:avLst/>
          </a:prstGeom>
        </p:spPr>
      </p:pic>
    </p:spTree>
    <p:extLst>
      <p:ext uri="{BB962C8B-B14F-4D97-AF65-F5344CB8AC3E}">
        <p14:creationId xmlns:p14="http://schemas.microsoft.com/office/powerpoint/2010/main" val="2546215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D0E86C-52E0-9842-AD6A-12D5F4F43371}"/>
              </a:ext>
            </a:extLst>
          </p:cNvPr>
          <p:cNvPicPr>
            <a:picLocks noChangeAspect="1"/>
          </p:cNvPicPr>
          <p:nvPr/>
        </p:nvPicPr>
        <p:blipFill>
          <a:blip r:embed="rId3"/>
          <a:srcRect/>
          <a:stretch/>
        </p:blipFill>
        <p:spPr>
          <a:xfrm>
            <a:off x="3662647" y="6045934"/>
            <a:ext cx="4866705" cy="444500"/>
          </a:xfrm>
          <a:prstGeom prst="rect">
            <a:avLst/>
          </a:prstGeom>
        </p:spPr>
      </p:pic>
      <p:sp>
        <p:nvSpPr>
          <p:cNvPr id="68" name="Title 28">
            <a:extLst>
              <a:ext uri="{FF2B5EF4-FFF2-40B4-BE49-F238E27FC236}">
                <a16:creationId xmlns:a16="http://schemas.microsoft.com/office/drawing/2014/main" id="{5CF82F69-50C1-D145-85DA-FCB0072A0E27}"/>
              </a:ext>
            </a:extLst>
          </p:cNvPr>
          <p:cNvSpPr txBox="1">
            <a:spLocks/>
          </p:cNvSpPr>
          <p:nvPr/>
        </p:nvSpPr>
        <p:spPr>
          <a:xfrm>
            <a:off x="4641010" y="6009350"/>
            <a:ext cx="7151111" cy="8038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 dirty="0"/>
              <a:t>Ernest and Brown 2001 </a:t>
            </a:r>
            <a:r>
              <a:rPr lang="en-US" sz="1800" i="1" dirty="0"/>
              <a:t>Science</a:t>
            </a:r>
          </a:p>
          <a:p>
            <a:pPr algn="r"/>
            <a:r>
              <a:rPr lang="en-US" sz="1800" dirty="0"/>
              <a:t>Thibault et al. 2010 </a:t>
            </a:r>
            <a:r>
              <a:rPr lang="en-US" sz="1800" i="1" dirty="0"/>
              <a:t>Oikos</a:t>
            </a:r>
            <a:endParaRPr lang="en-US" sz="1800" dirty="0"/>
          </a:p>
        </p:txBody>
      </p:sp>
      <p:pic>
        <p:nvPicPr>
          <p:cNvPr id="33" name="Picture 32">
            <a:extLst>
              <a:ext uri="{FF2B5EF4-FFF2-40B4-BE49-F238E27FC236}">
                <a16:creationId xmlns:a16="http://schemas.microsoft.com/office/drawing/2014/main" id="{7B29EAC3-DC7A-404D-92CE-5A3B1A800A49}"/>
              </a:ext>
            </a:extLst>
          </p:cNvPr>
          <p:cNvPicPr>
            <a:picLocks noChangeAspect="1"/>
          </p:cNvPicPr>
          <p:nvPr/>
        </p:nvPicPr>
        <p:blipFill>
          <a:blip r:embed="rId4"/>
          <a:srcRect/>
          <a:stretch/>
        </p:blipFill>
        <p:spPr>
          <a:xfrm>
            <a:off x="7798483" y="2170358"/>
            <a:ext cx="2664884" cy="2664884"/>
          </a:xfrm>
          <a:prstGeom prst="rect">
            <a:avLst/>
          </a:prstGeom>
        </p:spPr>
      </p:pic>
      <p:sp>
        <p:nvSpPr>
          <p:cNvPr id="35" name="Rectangle 34">
            <a:extLst>
              <a:ext uri="{FF2B5EF4-FFF2-40B4-BE49-F238E27FC236}">
                <a16:creationId xmlns:a16="http://schemas.microsoft.com/office/drawing/2014/main" id="{568057B4-FF87-A447-B00A-64E493D74C41}"/>
              </a:ext>
            </a:extLst>
          </p:cNvPr>
          <p:cNvSpPr/>
          <p:nvPr/>
        </p:nvSpPr>
        <p:spPr>
          <a:xfrm>
            <a:off x="4329046" y="2170358"/>
            <a:ext cx="2684745"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BA196B04-3001-EB40-B2E4-0B0D7522755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51302" y="4980826"/>
            <a:ext cx="1049208" cy="466621"/>
          </a:xfrm>
          <a:prstGeom prst="rect">
            <a:avLst/>
          </a:prstGeom>
        </p:spPr>
      </p:pic>
      <p:sp>
        <p:nvSpPr>
          <p:cNvPr id="37" name="&quot;No&quot; Symbol 36">
            <a:extLst>
              <a:ext uri="{FF2B5EF4-FFF2-40B4-BE49-F238E27FC236}">
                <a16:creationId xmlns:a16="http://schemas.microsoft.com/office/drawing/2014/main" id="{D596693B-9942-0E44-9737-2753C820BDA5}"/>
              </a:ext>
            </a:extLst>
          </p:cNvPr>
          <p:cNvSpPr/>
          <p:nvPr/>
        </p:nvSpPr>
        <p:spPr>
          <a:xfrm>
            <a:off x="5251301" y="4894658"/>
            <a:ext cx="703783" cy="628294"/>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a:extLst>
              <a:ext uri="{FF2B5EF4-FFF2-40B4-BE49-F238E27FC236}">
                <a16:creationId xmlns:a16="http://schemas.microsoft.com/office/drawing/2014/main" id="{635FA032-7938-3B48-AAD8-9A2922F43132}"/>
              </a:ext>
            </a:extLst>
          </p:cNvPr>
          <p:cNvSpPr txBox="1"/>
          <p:nvPr/>
        </p:nvSpPr>
        <p:spPr>
          <a:xfrm>
            <a:off x="5491209" y="3802239"/>
            <a:ext cx="136132" cy="272169"/>
          </a:xfrm>
          <a:prstGeom prst="rect">
            <a:avLst/>
          </a:prstGeom>
          <a:noFill/>
        </p:spPr>
        <p:txBody>
          <a:bodyPr wrap="none" rtlCol="0">
            <a:spAutoFit/>
          </a:bodyPr>
          <a:lstStyle/>
          <a:p>
            <a:endParaRPr lang="en-US" dirty="0"/>
          </a:p>
        </p:txBody>
      </p:sp>
      <p:pic>
        <p:nvPicPr>
          <p:cNvPr id="39" name="Picture 38">
            <a:extLst>
              <a:ext uri="{FF2B5EF4-FFF2-40B4-BE49-F238E27FC236}">
                <a16:creationId xmlns:a16="http://schemas.microsoft.com/office/drawing/2014/main" id="{C9D0FC10-D720-744F-A209-2F55E4BB689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36135" y="3646336"/>
            <a:ext cx="319424" cy="262376"/>
          </a:xfrm>
          <a:prstGeom prst="rect">
            <a:avLst/>
          </a:prstGeom>
        </p:spPr>
      </p:pic>
      <p:pic>
        <p:nvPicPr>
          <p:cNvPr id="40" name="Picture 39">
            <a:extLst>
              <a:ext uri="{FF2B5EF4-FFF2-40B4-BE49-F238E27FC236}">
                <a16:creationId xmlns:a16="http://schemas.microsoft.com/office/drawing/2014/main" id="{79277E26-9A63-014A-A119-BB341AD4A65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13738" y="4047673"/>
            <a:ext cx="319424" cy="262376"/>
          </a:xfrm>
          <a:prstGeom prst="rect">
            <a:avLst/>
          </a:prstGeom>
        </p:spPr>
      </p:pic>
      <p:sp>
        <p:nvSpPr>
          <p:cNvPr id="46" name="Rectangle 45">
            <a:extLst>
              <a:ext uri="{FF2B5EF4-FFF2-40B4-BE49-F238E27FC236}">
                <a16:creationId xmlns:a16="http://schemas.microsoft.com/office/drawing/2014/main" id="{FC6CF8B4-32D8-5A4D-B1F5-E4495059762C}"/>
              </a:ext>
            </a:extLst>
          </p:cNvPr>
          <p:cNvSpPr/>
          <p:nvPr/>
        </p:nvSpPr>
        <p:spPr>
          <a:xfrm>
            <a:off x="1098396" y="2153157"/>
            <a:ext cx="2856242"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CB16922D-4743-564A-A071-B07E30E2E4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269891" y="2236723"/>
            <a:ext cx="1082337" cy="509934"/>
          </a:xfrm>
          <a:prstGeom prst="rect">
            <a:avLst/>
          </a:prstGeom>
        </p:spPr>
      </p:pic>
      <p:pic>
        <p:nvPicPr>
          <p:cNvPr id="49" name="Picture 48">
            <a:extLst>
              <a:ext uri="{FF2B5EF4-FFF2-40B4-BE49-F238E27FC236}">
                <a16:creationId xmlns:a16="http://schemas.microsoft.com/office/drawing/2014/main" id="{817FEA5B-11A5-FD4C-ADB8-A6DDA28A1FC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37845" y="3671483"/>
            <a:ext cx="319424" cy="261487"/>
          </a:xfrm>
          <a:prstGeom prst="rect">
            <a:avLst/>
          </a:prstGeom>
        </p:spPr>
      </p:pic>
      <p:pic>
        <p:nvPicPr>
          <p:cNvPr id="50" name="Picture 49">
            <a:extLst>
              <a:ext uri="{FF2B5EF4-FFF2-40B4-BE49-F238E27FC236}">
                <a16:creationId xmlns:a16="http://schemas.microsoft.com/office/drawing/2014/main" id="{C8A114CD-F70A-8C44-A003-DCF46B75BB5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35890" y="2861105"/>
            <a:ext cx="1082337" cy="509934"/>
          </a:xfrm>
          <a:prstGeom prst="rect">
            <a:avLst/>
          </a:prstGeom>
        </p:spPr>
      </p:pic>
      <p:pic>
        <p:nvPicPr>
          <p:cNvPr id="54" name="Picture 53">
            <a:extLst>
              <a:ext uri="{FF2B5EF4-FFF2-40B4-BE49-F238E27FC236}">
                <a16:creationId xmlns:a16="http://schemas.microsoft.com/office/drawing/2014/main" id="{AEBAB33D-7C9B-A44F-9004-C9DCF26E053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23723" y="2368119"/>
            <a:ext cx="1082337" cy="509934"/>
          </a:xfrm>
          <a:prstGeom prst="rect">
            <a:avLst/>
          </a:prstGeom>
        </p:spPr>
      </p:pic>
      <p:pic>
        <p:nvPicPr>
          <p:cNvPr id="58" name="Picture 57">
            <a:extLst>
              <a:ext uri="{FF2B5EF4-FFF2-40B4-BE49-F238E27FC236}">
                <a16:creationId xmlns:a16="http://schemas.microsoft.com/office/drawing/2014/main" id="{58F3E469-1631-9640-A04F-B4E3925D49D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708560" y="3110600"/>
            <a:ext cx="1082337" cy="509934"/>
          </a:xfrm>
          <a:prstGeom prst="rect">
            <a:avLst/>
          </a:prstGeom>
        </p:spPr>
      </p:pic>
      <p:pic>
        <p:nvPicPr>
          <p:cNvPr id="61" name="Picture 60">
            <a:extLst>
              <a:ext uri="{FF2B5EF4-FFF2-40B4-BE49-F238E27FC236}">
                <a16:creationId xmlns:a16="http://schemas.microsoft.com/office/drawing/2014/main" id="{9C384FEA-B56C-F24E-82D7-2FA5A8F0AC6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115447" y="4072820"/>
            <a:ext cx="319424" cy="261487"/>
          </a:xfrm>
          <a:prstGeom prst="rect">
            <a:avLst/>
          </a:prstGeom>
        </p:spPr>
      </p:pic>
      <p:sp>
        <p:nvSpPr>
          <p:cNvPr id="63" name="TextBox 62">
            <a:extLst>
              <a:ext uri="{FF2B5EF4-FFF2-40B4-BE49-F238E27FC236}">
                <a16:creationId xmlns:a16="http://schemas.microsoft.com/office/drawing/2014/main" id="{B6D307FC-E649-4F43-9C00-9854890C72E9}"/>
              </a:ext>
            </a:extLst>
          </p:cNvPr>
          <p:cNvSpPr txBox="1"/>
          <p:nvPr/>
        </p:nvSpPr>
        <p:spPr>
          <a:xfrm>
            <a:off x="1972569" y="4485899"/>
            <a:ext cx="136132" cy="272169"/>
          </a:xfrm>
          <a:prstGeom prst="rect">
            <a:avLst/>
          </a:prstGeom>
          <a:noFill/>
        </p:spPr>
        <p:txBody>
          <a:bodyPr wrap="none" rtlCol="0">
            <a:spAutoFit/>
          </a:bodyPr>
          <a:lstStyle/>
          <a:p>
            <a:endParaRPr lang="en-US" dirty="0"/>
          </a:p>
        </p:txBody>
      </p:sp>
      <p:pic>
        <p:nvPicPr>
          <p:cNvPr id="67" name="Picture 66">
            <a:extLst>
              <a:ext uri="{FF2B5EF4-FFF2-40B4-BE49-F238E27FC236}">
                <a16:creationId xmlns:a16="http://schemas.microsoft.com/office/drawing/2014/main" id="{5A4C52BF-FCB8-1042-BA63-B38A5EA1F51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823250" y="3741093"/>
            <a:ext cx="319424" cy="261487"/>
          </a:xfrm>
          <a:prstGeom prst="rect">
            <a:avLst/>
          </a:prstGeom>
        </p:spPr>
      </p:pic>
      <p:pic>
        <p:nvPicPr>
          <p:cNvPr id="70" name="Picture 69">
            <a:extLst>
              <a:ext uri="{FF2B5EF4-FFF2-40B4-BE49-F238E27FC236}">
                <a16:creationId xmlns:a16="http://schemas.microsoft.com/office/drawing/2014/main" id="{E0C50E7B-9570-5549-B2D6-127A06C28EA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436773" y="4132967"/>
            <a:ext cx="319424" cy="261487"/>
          </a:xfrm>
          <a:prstGeom prst="rect">
            <a:avLst/>
          </a:prstGeom>
        </p:spPr>
      </p:pic>
      <p:pic>
        <p:nvPicPr>
          <p:cNvPr id="71" name="Picture 70">
            <a:extLst>
              <a:ext uri="{FF2B5EF4-FFF2-40B4-BE49-F238E27FC236}">
                <a16:creationId xmlns:a16="http://schemas.microsoft.com/office/drawing/2014/main" id="{0F1E421F-CF90-4B42-BA6F-C23C23566FD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20896" y="3399320"/>
            <a:ext cx="319424" cy="262376"/>
          </a:xfrm>
          <a:prstGeom prst="rect">
            <a:avLst/>
          </a:prstGeom>
        </p:spPr>
      </p:pic>
      <p:pic>
        <p:nvPicPr>
          <p:cNvPr id="72" name="Picture 71">
            <a:extLst>
              <a:ext uri="{FF2B5EF4-FFF2-40B4-BE49-F238E27FC236}">
                <a16:creationId xmlns:a16="http://schemas.microsoft.com/office/drawing/2014/main" id="{44A2F5B6-9448-5B49-BB92-1C2E38247F1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47849" y="3642596"/>
            <a:ext cx="319424" cy="262376"/>
          </a:xfrm>
          <a:prstGeom prst="rect">
            <a:avLst/>
          </a:prstGeom>
        </p:spPr>
      </p:pic>
      <p:pic>
        <p:nvPicPr>
          <p:cNvPr id="76" name="Picture 75">
            <a:extLst>
              <a:ext uri="{FF2B5EF4-FFF2-40B4-BE49-F238E27FC236}">
                <a16:creationId xmlns:a16="http://schemas.microsoft.com/office/drawing/2014/main" id="{63CB686A-6B4F-3344-BF4A-1CB3DF9CAED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41130" y="4898968"/>
            <a:ext cx="1049208" cy="466621"/>
          </a:xfrm>
          <a:prstGeom prst="rect">
            <a:avLst/>
          </a:prstGeom>
        </p:spPr>
      </p:pic>
      <p:sp>
        <p:nvSpPr>
          <p:cNvPr id="31" name="Title 83">
            <a:extLst>
              <a:ext uri="{FF2B5EF4-FFF2-40B4-BE49-F238E27FC236}">
                <a16:creationId xmlns:a16="http://schemas.microsoft.com/office/drawing/2014/main" id="{06BB76AB-7540-1A4C-A5F8-6D1D84008E7F}"/>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Or, compensation may have broken down.</a:t>
            </a:r>
          </a:p>
        </p:txBody>
      </p:sp>
      <p:pic>
        <p:nvPicPr>
          <p:cNvPr id="44" name="Picture 43">
            <a:extLst>
              <a:ext uri="{FF2B5EF4-FFF2-40B4-BE49-F238E27FC236}">
                <a16:creationId xmlns:a16="http://schemas.microsoft.com/office/drawing/2014/main" id="{5244FF62-9B87-DF4F-87AA-14DAB171000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396147" y="4758068"/>
            <a:ext cx="1049208" cy="466621"/>
          </a:xfrm>
          <a:prstGeom prst="rect">
            <a:avLst/>
          </a:prstGeom>
        </p:spPr>
      </p:pic>
      <p:grpSp>
        <p:nvGrpSpPr>
          <p:cNvPr id="45" name="Group 44">
            <a:extLst>
              <a:ext uri="{FF2B5EF4-FFF2-40B4-BE49-F238E27FC236}">
                <a16:creationId xmlns:a16="http://schemas.microsoft.com/office/drawing/2014/main" id="{22C5DF3D-E849-0545-9DFA-17BDA00F4542}"/>
              </a:ext>
            </a:extLst>
          </p:cNvPr>
          <p:cNvGrpSpPr/>
          <p:nvPr/>
        </p:nvGrpSpPr>
        <p:grpSpPr>
          <a:xfrm>
            <a:off x="9643354" y="4713218"/>
            <a:ext cx="1049209" cy="628294"/>
            <a:chOff x="9246818" y="4594177"/>
            <a:chExt cx="1049209" cy="628294"/>
          </a:xfrm>
        </p:grpSpPr>
        <p:pic>
          <p:nvPicPr>
            <p:cNvPr id="48" name="Picture 47">
              <a:extLst>
                <a:ext uri="{FF2B5EF4-FFF2-40B4-BE49-F238E27FC236}">
                  <a16:creationId xmlns:a16="http://schemas.microsoft.com/office/drawing/2014/main" id="{01B373DB-D80D-9644-9952-17679B4C86C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46819" y="4680345"/>
              <a:ext cx="1049208" cy="466621"/>
            </a:xfrm>
            <a:prstGeom prst="rect">
              <a:avLst/>
            </a:prstGeom>
          </p:spPr>
        </p:pic>
        <p:sp>
          <p:nvSpPr>
            <p:cNvPr id="51" name="&quot;No&quot; Symbol 50">
              <a:extLst>
                <a:ext uri="{FF2B5EF4-FFF2-40B4-BE49-F238E27FC236}">
                  <a16:creationId xmlns:a16="http://schemas.microsoft.com/office/drawing/2014/main" id="{AD26024E-F130-2B47-A4A9-E36B7CFB3CC3}"/>
                </a:ext>
              </a:extLst>
            </p:cNvPr>
            <p:cNvSpPr/>
            <p:nvPr/>
          </p:nvSpPr>
          <p:spPr>
            <a:xfrm>
              <a:off x="9246818" y="4594177"/>
              <a:ext cx="703783" cy="628294"/>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3695735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D0E86C-52E0-9842-AD6A-12D5F4F43371}"/>
              </a:ext>
            </a:extLst>
          </p:cNvPr>
          <p:cNvPicPr>
            <a:picLocks noChangeAspect="1"/>
          </p:cNvPicPr>
          <p:nvPr/>
        </p:nvPicPr>
        <p:blipFill>
          <a:blip r:embed="rId3"/>
          <a:srcRect/>
          <a:stretch/>
        </p:blipFill>
        <p:spPr>
          <a:xfrm>
            <a:off x="3662647" y="6045934"/>
            <a:ext cx="4866705" cy="444500"/>
          </a:xfrm>
          <a:prstGeom prst="rect">
            <a:avLst/>
          </a:prstGeom>
        </p:spPr>
      </p:pic>
      <p:sp>
        <p:nvSpPr>
          <p:cNvPr id="68" name="Title 28">
            <a:extLst>
              <a:ext uri="{FF2B5EF4-FFF2-40B4-BE49-F238E27FC236}">
                <a16:creationId xmlns:a16="http://schemas.microsoft.com/office/drawing/2014/main" id="{5CF82F69-50C1-D145-85DA-FCB0072A0E27}"/>
              </a:ext>
            </a:extLst>
          </p:cNvPr>
          <p:cNvSpPr txBox="1">
            <a:spLocks/>
          </p:cNvSpPr>
          <p:nvPr/>
        </p:nvSpPr>
        <p:spPr>
          <a:xfrm>
            <a:off x="4641010" y="6009350"/>
            <a:ext cx="7151111" cy="8038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 dirty="0"/>
              <a:t>Ernest and Brown 2001 </a:t>
            </a:r>
            <a:r>
              <a:rPr lang="en-US" sz="1800" i="1" dirty="0"/>
              <a:t>Science</a:t>
            </a:r>
          </a:p>
          <a:p>
            <a:pPr algn="r"/>
            <a:r>
              <a:rPr lang="en-US" sz="1800" dirty="0"/>
              <a:t>Thibault et al. 2010 </a:t>
            </a:r>
            <a:r>
              <a:rPr lang="en-US" sz="1800" i="1" dirty="0"/>
              <a:t>Oikos</a:t>
            </a:r>
            <a:endParaRPr lang="en-US" sz="1800" dirty="0"/>
          </a:p>
        </p:txBody>
      </p:sp>
      <p:pic>
        <p:nvPicPr>
          <p:cNvPr id="33" name="Picture 32">
            <a:extLst>
              <a:ext uri="{FF2B5EF4-FFF2-40B4-BE49-F238E27FC236}">
                <a16:creationId xmlns:a16="http://schemas.microsoft.com/office/drawing/2014/main" id="{7B29EAC3-DC7A-404D-92CE-5A3B1A800A49}"/>
              </a:ext>
            </a:extLst>
          </p:cNvPr>
          <p:cNvPicPr>
            <a:picLocks noChangeAspect="1"/>
          </p:cNvPicPr>
          <p:nvPr/>
        </p:nvPicPr>
        <p:blipFill>
          <a:blip r:embed="rId4"/>
          <a:srcRect/>
          <a:stretch/>
        </p:blipFill>
        <p:spPr>
          <a:xfrm>
            <a:off x="7798483" y="2170358"/>
            <a:ext cx="2664884" cy="2664884"/>
          </a:xfrm>
          <a:prstGeom prst="rect">
            <a:avLst/>
          </a:prstGeom>
        </p:spPr>
      </p:pic>
      <p:sp>
        <p:nvSpPr>
          <p:cNvPr id="35" name="Rectangle 34">
            <a:extLst>
              <a:ext uri="{FF2B5EF4-FFF2-40B4-BE49-F238E27FC236}">
                <a16:creationId xmlns:a16="http://schemas.microsoft.com/office/drawing/2014/main" id="{568057B4-FF87-A447-B00A-64E493D74C41}"/>
              </a:ext>
            </a:extLst>
          </p:cNvPr>
          <p:cNvSpPr/>
          <p:nvPr/>
        </p:nvSpPr>
        <p:spPr>
          <a:xfrm>
            <a:off x="4329046" y="2170358"/>
            <a:ext cx="2684745"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BA196B04-3001-EB40-B2E4-0B0D7522755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51302" y="4980826"/>
            <a:ext cx="1049208" cy="466621"/>
          </a:xfrm>
          <a:prstGeom prst="rect">
            <a:avLst/>
          </a:prstGeom>
        </p:spPr>
      </p:pic>
      <p:sp>
        <p:nvSpPr>
          <p:cNvPr id="37" name="&quot;No&quot; Symbol 36">
            <a:extLst>
              <a:ext uri="{FF2B5EF4-FFF2-40B4-BE49-F238E27FC236}">
                <a16:creationId xmlns:a16="http://schemas.microsoft.com/office/drawing/2014/main" id="{D596693B-9942-0E44-9737-2753C820BDA5}"/>
              </a:ext>
            </a:extLst>
          </p:cNvPr>
          <p:cNvSpPr/>
          <p:nvPr/>
        </p:nvSpPr>
        <p:spPr>
          <a:xfrm>
            <a:off x="5251301" y="4894658"/>
            <a:ext cx="703783" cy="628294"/>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a:extLst>
              <a:ext uri="{FF2B5EF4-FFF2-40B4-BE49-F238E27FC236}">
                <a16:creationId xmlns:a16="http://schemas.microsoft.com/office/drawing/2014/main" id="{635FA032-7938-3B48-AAD8-9A2922F43132}"/>
              </a:ext>
            </a:extLst>
          </p:cNvPr>
          <p:cNvSpPr txBox="1"/>
          <p:nvPr/>
        </p:nvSpPr>
        <p:spPr>
          <a:xfrm>
            <a:off x="5491209" y="3802239"/>
            <a:ext cx="136132" cy="272169"/>
          </a:xfrm>
          <a:prstGeom prst="rect">
            <a:avLst/>
          </a:prstGeom>
          <a:noFill/>
        </p:spPr>
        <p:txBody>
          <a:bodyPr wrap="none" rtlCol="0">
            <a:spAutoFit/>
          </a:bodyPr>
          <a:lstStyle/>
          <a:p>
            <a:endParaRPr lang="en-US" dirty="0"/>
          </a:p>
        </p:txBody>
      </p:sp>
      <p:pic>
        <p:nvPicPr>
          <p:cNvPr id="39" name="Picture 38">
            <a:extLst>
              <a:ext uri="{FF2B5EF4-FFF2-40B4-BE49-F238E27FC236}">
                <a16:creationId xmlns:a16="http://schemas.microsoft.com/office/drawing/2014/main" id="{C9D0FC10-D720-744F-A209-2F55E4BB689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36135" y="3646336"/>
            <a:ext cx="319424" cy="262376"/>
          </a:xfrm>
          <a:prstGeom prst="rect">
            <a:avLst/>
          </a:prstGeom>
        </p:spPr>
      </p:pic>
      <p:pic>
        <p:nvPicPr>
          <p:cNvPr id="40" name="Picture 39">
            <a:extLst>
              <a:ext uri="{FF2B5EF4-FFF2-40B4-BE49-F238E27FC236}">
                <a16:creationId xmlns:a16="http://schemas.microsoft.com/office/drawing/2014/main" id="{79277E26-9A63-014A-A119-BB341AD4A65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13738" y="4047673"/>
            <a:ext cx="319424" cy="262376"/>
          </a:xfrm>
          <a:prstGeom prst="rect">
            <a:avLst/>
          </a:prstGeom>
        </p:spPr>
      </p:pic>
      <p:pic>
        <p:nvPicPr>
          <p:cNvPr id="41" name="Picture 40">
            <a:extLst>
              <a:ext uri="{FF2B5EF4-FFF2-40B4-BE49-F238E27FC236}">
                <a16:creationId xmlns:a16="http://schemas.microsoft.com/office/drawing/2014/main" id="{3609E6A5-020C-B241-8AA0-02B0C05FFCE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54013" y="3907824"/>
            <a:ext cx="319424" cy="262376"/>
          </a:xfrm>
          <a:prstGeom prst="rect">
            <a:avLst/>
          </a:prstGeom>
        </p:spPr>
      </p:pic>
      <p:sp>
        <p:nvSpPr>
          <p:cNvPr id="46" name="Rectangle 45">
            <a:extLst>
              <a:ext uri="{FF2B5EF4-FFF2-40B4-BE49-F238E27FC236}">
                <a16:creationId xmlns:a16="http://schemas.microsoft.com/office/drawing/2014/main" id="{FC6CF8B4-32D8-5A4D-B1F5-E4495059762C}"/>
              </a:ext>
            </a:extLst>
          </p:cNvPr>
          <p:cNvSpPr/>
          <p:nvPr/>
        </p:nvSpPr>
        <p:spPr>
          <a:xfrm>
            <a:off x="1098396" y="2153157"/>
            <a:ext cx="2856242"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CB16922D-4743-564A-A071-B07E30E2E4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269891" y="2236723"/>
            <a:ext cx="1082337" cy="509934"/>
          </a:xfrm>
          <a:prstGeom prst="rect">
            <a:avLst/>
          </a:prstGeom>
        </p:spPr>
      </p:pic>
      <p:pic>
        <p:nvPicPr>
          <p:cNvPr id="49" name="Picture 48">
            <a:extLst>
              <a:ext uri="{FF2B5EF4-FFF2-40B4-BE49-F238E27FC236}">
                <a16:creationId xmlns:a16="http://schemas.microsoft.com/office/drawing/2014/main" id="{817FEA5B-11A5-FD4C-ADB8-A6DDA28A1FC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37845" y="3671483"/>
            <a:ext cx="319424" cy="261487"/>
          </a:xfrm>
          <a:prstGeom prst="rect">
            <a:avLst/>
          </a:prstGeom>
        </p:spPr>
      </p:pic>
      <p:pic>
        <p:nvPicPr>
          <p:cNvPr id="50" name="Picture 49">
            <a:extLst>
              <a:ext uri="{FF2B5EF4-FFF2-40B4-BE49-F238E27FC236}">
                <a16:creationId xmlns:a16="http://schemas.microsoft.com/office/drawing/2014/main" id="{C8A114CD-F70A-8C44-A003-DCF46B75BB5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35890" y="2861105"/>
            <a:ext cx="1082337" cy="509934"/>
          </a:xfrm>
          <a:prstGeom prst="rect">
            <a:avLst/>
          </a:prstGeom>
        </p:spPr>
      </p:pic>
      <p:pic>
        <p:nvPicPr>
          <p:cNvPr id="54" name="Picture 53">
            <a:extLst>
              <a:ext uri="{FF2B5EF4-FFF2-40B4-BE49-F238E27FC236}">
                <a16:creationId xmlns:a16="http://schemas.microsoft.com/office/drawing/2014/main" id="{AEBAB33D-7C9B-A44F-9004-C9DCF26E053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23723" y="2368119"/>
            <a:ext cx="1082337" cy="509934"/>
          </a:xfrm>
          <a:prstGeom prst="rect">
            <a:avLst/>
          </a:prstGeom>
        </p:spPr>
      </p:pic>
      <p:pic>
        <p:nvPicPr>
          <p:cNvPr id="58" name="Picture 57">
            <a:extLst>
              <a:ext uri="{FF2B5EF4-FFF2-40B4-BE49-F238E27FC236}">
                <a16:creationId xmlns:a16="http://schemas.microsoft.com/office/drawing/2014/main" id="{58F3E469-1631-9640-A04F-B4E3925D49D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708560" y="3110600"/>
            <a:ext cx="1082337" cy="509934"/>
          </a:xfrm>
          <a:prstGeom prst="rect">
            <a:avLst/>
          </a:prstGeom>
        </p:spPr>
      </p:pic>
      <p:pic>
        <p:nvPicPr>
          <p:cNvPr id="61" name="Picture 60">
            <a:extLst>
              <a:ext uri="{FF2B5EF4-FFF2-40B4-BE49-F238E27FC236}">
                <a16:creationId xmlns:a16="http://schemas.microsoft.com/office/drawing/2014/main" id="{9C384FEA-B56C-F24E-82D7-2FA5A8F0AC6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115447" y="4072820"/>
            <a:ext cx="319424" cy="261487"/>
          </a:xfrm>
          <a:prstGeom prst="rect">
            <a:avLst/>
          </a:prstGeom>
        </p:spPr>
      </p:pic>
      <p:sp>
        <p:nvSpPr>
          <p:cNvPr id="63" name="TextBox 62">
            <a:extLst>
              <a:ext uri="{FF2B5EF4-FFF2-40B4-BE49-F238E27FC236}">
                <a16:creationId xmlns:a16="http://schemas.microsoft.com/office/drawing/2014/main" id="{B6D307FC-E649-4F43-9C00-9854890C72E9}"/>
              </a:ext>
            </a:extLst>
          </p:cNvPr>
          <p:cNvSpPr txBox="1"/>
          <p:nvPr/>
        </p:nvSpPr>
        <p:spPr>
          <a:xfrm>
            <a:off x="1972569" y="4485899"/>
            <a:ext cx="136132" cy="272169"/>
          </a:xfrm>
          <a:prstGeom prst="rect">
            <a:avLst/>
          </a:prstGeom>
          <a:noFill/>
        </p:spPr>
        <p:txBody>
          <a:bodyPr wrap="none" rtlCol="0">
            <a:spAutoFit/>
          </a:bodyPr>
          <a:lstStyle/>
          <a:p>
            <a:endParaRPr lang="en-US" dirty="0"/>
          </a:p>
        </p:txBody>
      </p:sp>
      <p:pic>
        <p:nvPicPr>
          <p:cNvPr id="67" name="Picture 66">
            <a:extLst>
              <a:ext uri="{FF2B5EF4-FFF2-40B4-BE49-F238E27FC236}">
                <a16:creationId xmlns:a16="http://schemas.microsoft.com/office/drawing/2014/main" id="{5A4C52BF-FCB8-1042-BA63-B38A5EA1F51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823250" y="3741093"/>
            <a:ext cx="319424" cy="261487"/>
          </a:xfrm>
          <a:prstGeom prst="rect">
            <a:avLst/>
          </a:prstGeom>
        </p:spPr>
      </p:pic>
      <p:pic>
        <p:nvPicPr>
          <p:cNvPr id="70" name="Picture 69">
            <a:extLst>
              <a:ext uri="{FF2B5EF4-FFF2-40B4-BE49-F238E27FC236}">
                <a16:creationId xmlns:a16="http://schemas.microsoft.com/office/drawing/2014/main" id="{E0C50E7B-9570-5549-B2D6-127A06C28EA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436773" y="4132967"/>
            <a:ext cx="319424" cy="261487"/>
          </a:xfrm>
          <a:prstGeom prst="rect">
            <a:avLst/>
          </a:prstGeom>
        </p:spPr>
      </p:pic>
      <p:pic>
        <p:nvPicPr>
          <p:cNvPr id="71" name="Picture 70">
            <a:extLst>
              <a:ext uri="{FF2B5EF4-FFF2-40B4-BE49-F238E27FC236}">
                <a16:creationId xmlns:a16="http://schemas.microsoft.com/office/drawing/2014/main" id="{0F1E421F-CF90-4B42-BA6F-C23C23566FD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20896" y="3399320"/>
            <a:ext cx="319424" cy="262376"/>
          </a:xfrm>
          <a:prstGeom prst="rect">
            <a:avLst/>
          </a:prstGeom>
        </p:spPr>
      </p:pic>
      <p:pic>
        <p:nvPicPr>
          <p:cNvPr id="72" name="Picture 71">
            <a:extLst>
              <a:ext uri="{FF2B5EF4-FFF2-40B4-BE49-F238E27FC236}">
                <a16:creationId xmlns:a16="http://schemas.microsoft.com/office/drawing/2014/main" id="{44A2F5B6-9448-5B49-BB92-1C2E38247F1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47849" y="3642596"/>
            <a:ext cx="319424" cy="262376"/>
          </a:xfrm>
          <a:prstGeom prst="rect">
            <a:avLst/>
          </a:prstGeom>
        </p:spPr>
      </p:pic>
      <p:pic>
        <p:nvPicPr>
          <p:cNvPr id="76" name="Picture 75">
            <a:extLst>
              <a:ext uri="{FF2B5EF4-FFF2-40B4-BE49-F238E27FC236}">
                <a16:creationId xmlns:a16="http://schemas.microsoft.com/office/drawing/2014/main" id="{63CB686A-6B4F-3344-BF4A-1CB3DF9CAED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41130" y="4898968"/>
            <a:ext cx="1049208" cy="466621"/>
          </a:xfrm>
          <a:prstGeom prst="rect">
            <a:avLst/>
          </a:prstGeom>
        </p:spPr>
      </p:pic>
      <p:sp>
        <p:nvSpPr>
          <p:cNvPr id="31" name="Title 83">
            <a:extLst>
              <a:ext uri="{FF2B5EF4-FFF2-40B4-BE49-F238E27FC236}">
                <a16:creationId xmlns:a16="http://schemas.microsoft.com/office/drawing/2014/main" id="{06BB76AB-7540-1A4C-A5F8-6D1D84008E7F}"/>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Compensation has declined with </a:t>
            </a:r>
            <a:r>
              <a:rPr lang="en-US" sz="2800" b="1" i="1" dirty="0"/>
              <a:t>C. </a:t>
            </a:r>
            <a:r>
              <a:rPr lang="en-US" sz="2800" b="1" i="1" dirty="0" err="1"/>
              <a:t>baileyi</a:t>
            </a:r>
            <a:r>
              <a:rPr lang="en-US" sz="2800" b="1" i="1" dirty="0"/>
              <a:t>.</a:t>
            </a:r>
            <a:endParaRPr lang="en-US" sz="2800" b="1" dirty="0"/>
          </a:p>
        </p:txBody>
      </p:sp>
      <p:pic>
        <p:nvPicPr>
          <p:cNvPr id="44" name="Picture 43">
            <a:extLst>
              <a:ext uri="{FF2B5EF4-FFF2-40B4-BE49-F238E27FC236}">
                <a16:creationId xmlns:a16="http://schemas.microsoft.com/office/drawing/2014/main" id="{5244FF62-9B87-DF4F-87AA-14DAB171000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396147" y="4758068"/>
            <a:ext cx="1049208" cy="466621"/>
          </a:xfrm>
          <a:prstGeom prst="rect">
            <a:avLst/>
          </a:prstGeom>
        </p:spPr>
      </p:pic>
      <p:grpSp>
        <p:nvGrpSpPr>
          <p:cNvPr id="45" name="Group 44">
            <a:extLst>
              <a:ext uri="{FF2B5EF4-FFF2-40B4-BE49-F238E27FC236}">
                <a16:creationId xmlns:a16="http://schemas.microsoft.com/office/drawing/2014/main" id="{22C5DF3D-E849-0545-9DFA-17BDA00F4542}"/>
              </a:ext>
            </a:extLst>
          </p:cNvPr>
          <p:cNvGrpSpPr/>
          <p:nvPr/>
        </p:nvGrpSpPr>
        <p:grpSpPr>
          <a:xfrm>
            <a:off x="9643354" y="4713218"/>
            <a:ext cx="1049209" cy="628294"/>
            <a:chOff x="9246818" y="4594177"/>
            <a:chExt cx="1049209" cy="628294"/>
          </a:xfrm>
        </p:grpSpPr>
        <p:pic>
          <p:nvPicPr>
            <p:cNvPr id="48" name="Picture 47">
              <a:extLst>
                <a:ext uri="{FF2B5EF4-FFF2-40B4-BE49-F238E27FC236}">
                  <a16:creationId xmlns:a16="http://schemas.microsoft.com/office/drawing/2014/main" id="{01B373DB-D80D-9644-9952-17679B4C86C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46819" y="4680345"/>
              <a:ext cx="1049208" cy="466621"/>
            </a:xfrm>
            <a:prstGeom prst="rect">
              <a:avLst/>
            </a:prstGeom>
          </p:spPr>
        </p:pic>
        <p:sp>
          <p:nvSpPr>
            <p:cNvPr id="51" name="&quot;No&quot; Symbol 50">
              <a:extLst>
                <a:ext uri="{FF2B5EF4-FFF2-40B4-BE49-F238E27FC236}">
                  <a16:creationId xmlns:a16="http://schemas.microsoft.com/office/drawing/2014/main" id="{AD26024E-F130-2B47-A4A9-E36B7CFB3CC3}"/>
                </a:ext>
              </a:extLst>
            </p:cNvPr>
            <p:cNvSpPr/>
            <p:nvPr/>
          </p:nvSpPr>
          <p:spPr>
            <a:xfrm>
              <a:off x="9246818" y="4594177"/>
              <a:ext cx="703783" cy="628294"/>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pic>
        <p:nvPicPr>
          <p:cNvPr id="30" name="Picture 29">
            <a:extLst>
              <a:ext uri="{FF2B5EF4-FFF2-40B4-BE49-F238E27FC236}">
                <a16:creationId xmlns:a16="http://schemas.microsoft.com/office/drawing/2014/main" id="{26F927EC-D5A6-5E48-99D1-0C3F400055E5}"/>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330987" y="3028798"/>
            <a:ext cx="654765" cy="394780"/>
          </a:xfrm>
          <a:prstGeom prst="rect">
            <a:avLst/>
          </a:prstGeom>
        </p:spPr>
      </p:pic>
    </p:spTree>
    <p:extLst>
      <p:ext uri="{BB962C8B-B14F-4D97-AF65-F5344CB8AC3E}">
        <p14:creationId xmlns:p14="http://schemas.microsoft.com/office/powerpoint/2010/main" val="1548032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p>
        </p:txBody>
      </p:sp>
      <p:sp>
        <p:nvSpPr>
          <p:cNvPr id="54" name="TextBox 53">
            <a:extLst>
              <a:ext uri="{FF2B5EF4-FFF2-40B4-BE49-F238E27FC236}">
                <a16:creationId xmlns:a16="http://schemas.microsoft.com/office/drawing/2014/main" id="{7BABA443-9FAF-6046-9696-2AB72554609F}"/>
              </a:ext>
            </a:extLst>
          </p:cNvPr>
          <p:cNvSpPr txBox="1"/>
          <p:nvPr/>
        </p:nvSpPr>
        <p:spPr>
          <a:xfrm>
            <a:off x="2465485" y="5944105"/>
            <a:ext cx="7689926" cy="707886"/>
          </a:xfrm>
          <a:prstGeom prst="rect">
            <a:avLst/>
          </a:prstGeom>
          <a:noFill/>
        </p:spPr>
        <p:txBody>
          <a:bodyPr wrap="none" rtlCol="0">
            <a:spAutoFit/>
          </a:bodyPr>
          <a:lstStyle/>
          <a:p>
            <a:pPr algn="ctr"/>
            <a:r>
              <a:rPr lang="en-US" sz="2000" i="1" dirty="0">
                <a:latin typeface="+mj-lt"/>
              </a:rPr>
              <a:t>Generalized least squares accounting for temporal autocorrelation (</a:t>
            </a:r>
            <a:r>
              <a:rPr lang="en-US" sz="2000" dirty="0" err="1">
                <a:latin typeface="+mj-lt"/>
                <a:cs typeface="Consolas" panose="020B0609020204030204" pitchFamily="49" charset="0"/>
              </a:rPr>
              <a:t>nlme</a:t>
            </a:r>
            <a:r>
              <a:rPr lang="en-US" sz="2000" i="1" dirty="0">
                <a:latin typeface="+mj-lt"/>
              </a:rPr>
              <a:t>)</a:t>
            </a:r>
          </a:p>
          <a:p>
            <a:pPr algn="ctr"/>
            <a:r>
              <a:rPr lang="en-US" sz="2000" i="1" dirty="0">
                <a:latin typeface="+mj-lt"/>
              </a:rPr>
              <a:t>Contrasts via </a:t>
            </a:r>
            <a:r>
              <a:rPr lang="en-US" sz="2000" dirty="0" err="1">
                <a:latin typeface="+mj-lt"/>
                <a:cs typeface="Consolas" panose="020B0609020204030204" pitchFamily="49" charset="0"/>
              </a:rPr>
              <a:t>emmeans</a:t>
            </a:r>
            <a:r>
              <a:rPr lang="en-US" sz="2000" dirty="0">
                <a:latin typeface="+mj-lt"/>
                <a:cs typeface="Consolas" panose="020B0609020204030204" pitchFamily="49" charset="0"/>
              </a:rPr>
              <a:t>: </a:t>
            </a:r>
            <a:r>
              <a:rPr lang="en-US" sz="2000" i="1" dirty="0">
                <a:latin typeface="+mj-lt"/>
                <a:cs typeface="Consolas" panose="020B0609020204030204" pitchFamily="49" charset="0"/>
              </a:rPr>
              <a:t>a-b both p &lt; 0.001</a:t>
            </a:r>
            <a:r>
              <a:rPr lang="en-US" sz="2000" dirty="0">
                <a:latin typeface="+mj-lt"/>
                <a:cs typeface="Consolas" panose="020B0609020204030204" pitchFamily="49" charset="0"/>
              </a:rPr>
              <a:t>, </a:t>
            </a:r>
            <a:r>
              <a:rPr lang="en-US" sz="2000" i="1" dirty="0">
                <a:latin typeface="+mj-lt"/>
                <a:cs typeface="Consolas" panose="020B0609020204030204" pitchFamily="49" charset="0"/>
              </a:rPr>
              <a:t>a-a</a:t>
            </a:r>
            <a:r>
              <a:rPr lang="en-US" sz="2000" dirty="0">
                <a:latin typeface="+mj-lt"/>
                <a:cs typeface="Consolas" panose="020B0609020204030204" pitchFamily="49" charset="0"/>
              </a:rPr>
              <a:t> </a:t>
            </a:r>
            <a:r>
              <a:rPr lang="en-US" sz="2000" i="1" dirty="0">
                <a:latin typeface="+mj-lt"/>
                <a:cs typeface="Consolas" panose="020B0609020204030204" pitchFamily="49" charset="0"/>
              </a:rPr>
              <a:t>p = .9</a:t>
            </a:r>
            <a:endParaRPr lang="en-US" sz="2000" dirty="0">
              <a:latin typeface="+mj-lt"/>
              <a:cs typeface="Consolas" panose="020B0609020204030204" pitchFamily="49" charset="0"/>
            </a:endParaRPr>
          </a:p>
        </p:txBody>
      </p:sp>
      <p:pic>
        <p:nvPicPr>
          <p:cNvPr id="8194" name="Picture 2">
            <a:extLst>
              <a:ext uri="{FF2B5EF4-FFF2-40B4-BE49-F238E27FC236}">
                <a16:creationId xmlns:a16="http://schemas.microsoft.com/office/drawing/2014/main" id="{5C56680D-1BF4-4C41-9D2E-CE08D968D7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685800"/>
            <a:ext cx="6622473" cy="5094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176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p>
        </p:txBody>
      </p:sp>
      <p:pic>
        <p:nvPicPr>
          <p:cNvPr id="8194" name="Picture 2">
            <a:extLst>
              <a:ext uri="{FF2B5EF4-FFF2-40B4-BE49-F238E27FC236}">
                <a16:creationId xmlns:a16="http://schemas.microsoft.com/office/drawing/2014/main" id="{5C56680D-1BF4-4C41-9D2E-CE08D968D7E5}"/>
              </a:ext>
            </a:extLst>
          </p:cNvPr>
          <p:cNvPicPr>
            <a:picLocks noChangeAspect="1" noChangeArrowheads="1"/>
          </p:cNvPicPr>
          <p:nvPr/>
        </p:nvPicPr>
        <p:blipFill>
          <a:blip r:embed="rId3"/>
          <a:srcRect/>
          <a:stretch/>
        </p:blipFill>
        <p:spPr bwMode="auto">
          <a:xfrm>
            <a:off x="2667000" y="685800"/>
            <a:ext cx="6622473" cy="50942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B7DF6AD-C07C-D14D-9B76-A54DA29AF50C}"/>
              </a:ext>
            </a:extLst>
          </p:cNvPr>
          <p:cNvSpPr txBox="1"/>
          <p:nvPr/>
        </p:nvSpPr>
        <p:spPr>
          <a:xfrm>
            <a:off x="2465485" y="5951032"/>
            <a:ext cx="7689926" cy="707886"/>
          </a:xfrm>
          <a:prstGeom prst="rect">
            <a:avLst/>
          </a:prstGeom>
          <a:noFill/>
        </p:spPr>
        <p:txBody>
          <a:bodyPr wrap="none" rtlCol="0">
            <a:spAutoFit/>
          </a:bodyPr>
          <a:lstStyle/>
          <a:p>
            <a:pPr algn="ctr"/>
            <a:r>
              <a:rPr lang="en-US" sz="2000" i="1" dirty="0">
                <a:latin typeface="+mj-lt"/>
              </a:rPr>
              <a:t>Generalized least squares accounting for temporal autocorrelation (</a:t>
            </a:r>
            <a:r>
              <a:rPr lang="en-US" sz="2000" dirty="0" err="1">
                <a:latin typeface="+mj-lt"/>
                <a:cs typeface="Consolas" panose="020B0609020204030204" pitchFamily="49" charset="0"/>
              </a:rPr>
              <a:t>nlme</a:t>
            </a:r>
            <a:r>
              <a:rPr lang="en-US" sz="2000" i="1" dirty="0">
                <a:latin typeface="+mj-lt"/>
              </a:rPr>
              <a:t>)</a:t>
            </a:r>
          </a:p>
          <a:p>
            <a:pPr algn="ctr"/>
            <a:r>
              <a:rPr lang="en-US" sz="2000" i="1" dirty="0">
                <a:latin typeface="+mj-lt"/>
              </a:rPr>
              <a:t>Contrasts via </a:t>
            </a:r>
            <a:r>
              <a:rPr lang="en-US" sz="2000" dirty="0" err="1">
                <a:latin typeface="+mj-lt"/>
                <a:cs typeface="Consolas" panose="020B0609020204030204" pitchFamily="49" charset="0"/>
              </a:rPr>
              <a:t>emmeans</a:t>
            </a:r>
            <a:r>
              <a:rPr lang="en-US" sz="2000" dirty="0">
                <a:latin typeface="+mj-lt"/>
                <a:cs typeface="Consolas" panose="020B0609020204030204" pitchFamily="49" charset="0"/>
              </a:rPr>
              <a:t>: </a:t>
            </a:r>
            <a:r>
              <a:rPr lang="en-US" sz="2000" i="1" dirty="0">
                <a:latin typeface="+mj-lt"/>
                <a:cs typeface="Consolas" panose="020B0609020204030204" pitchFamily="49" charset="0"/>
              </a:rPr>
              <a:t>a-b p &lt; 0.001</a:t>
            </a:r>
            <a:r>
              <a:rPr lang="en-US" sz="2000" dirty="0">
                <a:latin typeface="+mj-lt"/>
                <a:cs typeface="Consolas" panose="020B0609020204030204" pitchFamily="49" charset="0"/>
              </a:rPr>
              <a:t>, </a:t>
            </a:r>
            <a:r>
              <a:rPr lang="en-US" sz="2000" i="1" dirty="0">
                <a:latin typeface="+mj-lt"/>
                <a:cs typeface="Consolas" panose="020B0609020204030204" pitchFamily="49" charset="0"/>
              </a:rPr>
              <a:t>b-c p = 0.002, a-c p = .039</a:t>
            </a:r>
            <a:endParaRPr lang="en-US" sz="2000" dirty="0">
              <a:latin typeface="+mj-lt"/>
              <a:cs typeface="Consolas" panose="020B0609020204030204" pitchFamily="49" charset="0"/>
            </a:endParaRPr>
          </a:p>
        </p:txBody>
      </p:sp>
    </p:spTree>
    <p:extLst>
      <p:ext uri="{BB962C8B-B14F-4D97-AF65-F5344CB8AC3E}">
        <p14:creationId xmlns:p14="http://schemas.microsoft.com/office/powerpoint/2010/main" val="3710149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CC559583-3207-6F4C-9738-68025D1CBCA7}"/>
              </a:ext>
            </a:extLst>
          </p:cNvPr>
          <p:cNvSpPr>
            <a:spLocks noGrp="1"/>
          </p:cNvSpPr>
          <p:nvPr>
            <p:ph type="title"/>
          </p:nvPr>
        </p:nvSpPr>
        <p:spPr>
          <a:xfrm>
            <a:off x="983346" y="1048742"/>
            <a:ext cx="10515600" cy="1325563"/>
          </a:xfrm>
        </p:spPr>
        <p:txBody>
          <a:bodyPr>
            <a:noAutofit/>
          </a:bodyPr>
          <a:lstStyle/>
          <a:p>
            <a:r>
              <a:rPr lang="en-US" sz="2800" b="1" dirty="0">
                <a:latin typeface="+mj-lt"/>
                <a:ea typeface="+mj-ea"/>
                <a:cs typeface="+mj-cs"/>
              </a:rPr>
              <a:t>Energetic</a:t>
            </a:r>
            <a:r>
              <a:rPr lang="en-US" sz="2800" b="1" dirty="0"/>
              <a:t> compensation: </a:t>
            </a:r>
            <a:r>
              <a:rPr lang="en-US" sz="2800" dirty="0"/>
              <a:t>declines or extinctions of some species are offset by increases from others, so </a:t>
            </a:r>
            <a:r>
              <a:rPr lang="en-US" sz="2800" b="1" dirty="0"/>
              <a:t>total community energy use</a:t>
            </a:r>
            <a:r>
              <a:rPr lang="en-US" sz="2800" dirty="0"/>
              <a:t> is maintained.</a:t>
            </a:r>
          </a:p>
        </p:txBody>
      </p:sp>
      <p:grpSp>
        <p:nvGrpSpPr>
          <p:cNvPr id="2" name="Group 1">
            <a:extLst>
              <a:ext uri="{FF2B5EF4-FFF2-40B4-BE49-F238E27FC236}">
                <a16:creationId xmlns:a16="http://schemas.microsoft.com/office/drawing/2014/main" id="{C0B54FBA-5535-CF47-8496-DC988A1BD640}"/>
              </a:ext>
            </a:extLst>
          </p:cNvPr>
          <p:cNvGrpSpPr/>
          <p:nvPr/>
        </p:nvGrpSpPr>
        <p:grpSpPr>
          <a:xfrm>
            <a:off x="1098396" y="2687728"/>
            <a:ext cx="9776265" cy="3369795"/>
            <a:chOff x="1098396" y="2992528"/>
            <a:chExt cx="9776265" cy="3369795"/>
          </a:xfrm>
        </p:grpSpPr>
        <p:pic>
          <p:nvPicPr>
            <p:cNvPr id="16" name="Picture 15">
              <a:extLst>
                <a:ext uri="{FF2B5EF4-FFF2-40B4-BE49-F238E27FC236}">
                  <a16:creationId xmlns:a16="http://schemas.microsoft.com/office/drawing/2014/main" id="{323D3B84-7CFB-F54D-9E6F-D05462539EE5}"/>
                </a:ext>
              </a:extLst>
            </p:cNvPr>
            <p:cNvPicPr>
              <a:picLocks noChangeAspect="1"/>
            </p:cNvPicPr>
            <p:nvPr/>
          </p:nvPicPr>
          <p:blipFill>
            <a:blip r:embed="rId3"/>
            <a:srcRect/>
            <a:stretch/>
          </p:blipFill>
          <p:spPr>
            <a:xfrm>
              <a:off x="7427206" y="3218136"/>
              <a:ext cx="3384122" cy="2256081"/>
            </a:xfrm>
            <a:prstGeom prst="rect">
              <a:avLst/>
            </a:prstGeom>
          </p:spPr>
        </p:pic>
        <p:pic>
          <p:nvPicPr>
            <p:cNvPr id="37" name="Picture 36">
              <a:extLst>
                <a:ext uri="{FF2B5EF4-FFF2-40B4-BE49-F238E27FC236}">
                  <a16:creationId xmlns:a16="http://schemas.microsoft.com/office/drawing/2014/main" id="{3649A3E8-C006-594F-BAB6-3922473BFB08}"/>
                </a:ext>
              </a:extLst>
            </p:cNvPr>
            <p:cNvPicPr>
              <a:picLocks noChangeAspect="1"/>
            </p:cNvPicPr>
            <p:nvPr/>
          </p:nvPicPr>
          <p:blipFill>
            <a:blip r:embed="rId4" cstate="screen">
              <a:alphaModFix/>
              <a:extLst>
                <a:ext uri="{28A0092B-C50C-407E-A947-70E740481C1C}">
                  <a14:useLocalDpi xmlns:a14="http://schemas.microsoft.com/office/drawing/2010/main"/>
                </a:ext>
              </a:extLst>
            </a:blip>
            <a:stretch>
              <a:fillRect/>
            </a:stretch>
          </p:blipFill>
          <p:spPr>
            <a:xfrm>
              <a:off x="10407479" y="4442158"/>
              <a:ext cx="319424" cy="262376"/>
            </a:xfrm>
            <a:prstGeom prst="rect">
              <a:avLst/>
            </a:prstGeom>
          </p:spPr>
        </p:pic>
        <p:sp>
          <p:nvSpPr>
            <p:cNvPr id="7" name="Rectangle 6">
              <a:extLst>
                <a:ext uri="{FF2B5EF4-FFF2-40B4-BE49-F238E27FC236}">
                  <a16:creationId xmlns:a16="http://schemas.microsoft.com/office/drawing/2014/main" id="{70B7586B-65B9-3B4A-A7E2-ED8B495B6893}"/>
                </a:ext>
              </a:extLst>
            </p:cNvPr>
            <p:cNvSpPr/>
            <p:nvPr/>
          </p:nvSpPr>
          <p:spPr>
            <a:xfrm>
              <a:off x="4329046" y="3009729"/>
              <a:ext cx="2684745"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FBB15A0F-6EE0-9047-8831-2B2F4D10990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51302" y="5820197"/>
              <a:ext cx="1049208" cy="466621"/>
            </a:xfrm>
            <a:prstGeom prst="rect">
              <a:avLst/>
            </a:prstGeom>
          </p:spPr>
        </p:pic>
        <p:sp>
          <p:nvSpPr>
            <p:cNvPr id="21" name="&quot;No&quot; Symbol 20">
              <a:extLst>
                <a:ext uri="{FF2B5EF4-FFF2-40B4-BE49-F238E27FC236}">
                  <a16:creationId xmlns:a16="http://schemas.microsoft.com/office/drawing/2014/main" id="{B5D3A954-1CF9-3F4E-AA3C-36B28482D2D9}"/>
                </a:ext>
              </a:extLst>
            </p:cNvPr>
            <p:cNvSpPr/>
            <p:nvPr/>
          </p:nvSpPr>
          <p:spPr>
            <a:xfrm>
              <a:off x="5251301" y="5734029"/>
              <a:ext cx="703783" cy="628294"/>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TextBox 25">
              <a:extLst>
                <a:ext uri="{FF2B5EF4-FFF2-40B4-BE49-F238E27FC236}">
                  <a16:creationId xmlns:a16="http://schemas.microsoft.com/office/drawing/2014/main" id="{7D4E30D8-0C88-6F44-9FE4-675C269D51AA}"/>
                </a:ext>
              </a:extLst>
            </p:cNvPr>
            <p:cNvSpPr txBox="1"/>
            <p:nvPr/>
          </p:nvSpPr>
          <p:spPr>
            <a:xfrm>
              <a:off x="5491209" y="4641610"/>
              <a:ext cx="136132" cy="272169"/>
            </a:xfrm>
            <a:prstGeom prst="rect">
              <a:avLst/>
            </a:prstGeom>
            <a:noFill/>
          </p:spPr>
          <p:txBody>
            <a:bodyPr wrap="none" rtlCol="0">
              <a:spAutoFit/>
            </a:bodyPr>
            <a:lstStyle/>
            <a:p>
              <a:endParaRPr lang="en-US" dirty="0"/>
            </a:p>
          </p:txBody>
        </p:sp>
        <p:pic>
          <p:nvPicPr>
            <p:cNvPr id="43" name="Picture 42">
              <a:extLst>
                <a:ext uri="{FF2B5EF4-FFF2-40B4-BE49-F238E27FC236}">
                  <a16:creationId xmlns:a16="http://schemas.microsoft.com/office/drawing/2014/main" id="{ABC89493-BD8F-0840-93AA-A65960915ED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36135" y="4485707"/>
              <a:ext cx="319424" cy="262376"/>
            </a:xfrm>
            <a:prstGeom prst="rect">
              <a:avLst/>
            </a:prstGeom>
          </p:spPr>
        </p:pic>
        <p:pic>
          <p:nvPicPr>
            <p:cNvPr id="44" name="Picture 43">
              <a:extLst>
                <a:ext uri="{FF2B5EF4-FFF2-40B4-BE49-F238E27FC236}">
                  <a16:creationId xmlns:a16="http://schemas.microsoft.com/office/drawing/2014/main" id="{2EC28F50-C71E-2943-966B-014B25BF558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13738" y="4887044"/>
              <a:ext cx="319424" cy="262376"/>
            </a:xfrm>
            <a:prstGeom prst="rect">
              <a:avLst/>
            </a:prstGeom>
          </p:spPr>
        </p:pic>
        <p:pic>
          <p:nvPicPr>
            <p:cNvPr id="45" name="Picture 44">
              <a:extLst>
                <a:ext uri="{FF2B5EF4-FFF2-40B4-BE49-F238E27FC236}">
                  <a16:creationId xmlns:a16="http://schemas.microsoft.com/office/drawing/2014/main" id="{22CF798E-384F-7B49-AC2A-F70A7773E76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54013" y="4747195"/>
              <a:ext cx="319424" cy="262376"/>
            </a:xfrm>
            <a:prstGeom prst="rect">
              <a:avLst/>
            </a:prstGeom>
          </p:spPr>
        </p:pic>
        <p:pic>
          <p:nvPicPr>
            <p:cNvPr id="48" name="Picture 47">
              <a:extLst>
                <a:ext uri="{FF2B5EF4-FFF2-40B4-BE49-F238E27FC236}">
                  <a16:creationId xmlns:a16="http://schemas.microsoft.com/office/drawing/2014/main" id="{4278EF3B-CDA0-AF4B-BA6A-5778C9AB639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16194" y="3878997"/>
              <a:ext cx="319424" cy="262376"/>
            </a:xfrm>
            <a:prstGeom prst="rect">
              <a:avLst/>
            </a:prstGeom>
          </p:spPr>
        </p:pic>
        <p:pic>
          <p:nvPicPr>
            <p:cNvPr id="49" name="Picture 48">
              <a:extLst>
                <a:ext uri="{FF2B5EF4-FFF2-40B4-BE49-F238E27FC236}">
                  <a16:creationId xmlns:a16="http://schemas.microsoft.com/office/drawing/2014/main" id="{8E702333-210C-B243-BB4A-D3BAF48A8CE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95527" y="3643424"/>
              <a:ext cx="319424" cy="262376"/>
            </a:xfrm>
            <a:prstGeom prst="rect">
              <a:avLst/>
            </a:prstGeom>
          </p:spPr>
        </p:pic>
        <p:pic>
          <p:nvPicPr>
            <p:cNvPr id="50" name="Picture 49">
              <a:extLst>
                <a:ext uri="{FF2B5EF4-FFF2-40B4-BE49-F238E27FC236}">
                  <a16:creationId xmlns:a16="http://schemas.microsoft.com/office/drawing/2014/main" id="{1682743F-998B-3B43-BFDE-4B1B9B4987D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28564" y="3796482"/>
              <a:ext cx="319424" cy="262376"/>
            </a:xfrm>
            <a:prstGeom prst="rect">
              <a:avLst/>
            </a:prstGeom>
          </p:spPr>
        </p:pic>
        <p:pic>
          <p:nvPicPr>
            <p:cNvPr id="51" name="Picture 50">
              <a:extLst>
                <a:ext uri="{FF2B5EF4-FFF2-40B4-BE49-F238E27FC236}">
                  <a16:creationId xmlns:a16="http://schemas.microsoft.com/office/drawing/2014/main" id="{9C72BB68-B3F3-FB4F-848D-300AC98DDF0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57600" y="3578093"/>
              <a:ext cx="319424" cy="262376"/>
            </a:xfrm>
            <a:prstGeom prst="rect">
              <a:avLst/>
            </a:prstGeom>
          </p:spPr>
        </p:pic>
        <p:sp>
          <p:nvSpPr>
            <p:cNvPr id="6" name="Rectangle 5">
              <a:extLst>
                <a:ext uri="{FF2B5EF4-FFF2-40B4-BE49-F238E27FC236}">
                  <a16:creationId xmlns:a16="http://schemas.microsoft.com/office/drawing/2014/main" id="{E2343E11-A497-4245-A93F-AA5DBEAE17B5}"/>
                </a:ext>
              </a:extLst>
            </p:cNvPr>
            <p:cNvSpPr/>
            <p:nvPr/>
          </p:nvSpPr>
          <p:spPr>
            <a:xfrm>
              <a:off x="1098396" y="2992528"/>
              <a:ext cx="2856242"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22370A3-3877-6749-ABAD-B3EF6CEA461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69891" y="3076094"/>
              <a:ext cx="1082337" cy="509934"/>
            </a:xfrm>
            <a:prstGeom prst="rect">
              <a:avLst/>
            </a:prstGeom>
          </p:spPr>
        </p:pic>
        <p:pic>
          <p:nvPicPr>
            <p:cNvPr id="10" name="Picture 9">
              <a:extLst>
                <a:ext uri="{FF2B5EF4-FFF2-40B4-BE49-F238E27FC236}">
                  <a16:creationId xmlns:a16="http://schemas.microsoft.com/office/drawing/2014/main" id="{BA0B9D1D-5873-9A47-AEBD-2550D43C9E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37845" y="4510854"/>
              <a:ext cx="319424" cy="261487"/>
            </a:xfrm>
            <a:prstGeom prst="rect">
              <a:avLst/>
            </a:prstGeom>
          </p:spPr>
        </p:pic>
        <p:pic>
          <p:nvPicPr>
            <p:cNvPr id="11" name="Picture 10">
              <a:extLst>
                <a:ext uri="{FF2B5EF4-FFF2-40B4-BE49-F238E27FC236}">
                  <a16:creationId xmlns:a16="http://schemas.microsoft.com/office/drawing/2014/main" id="{F436769B-CA7D-6C44-B164-52B4DE9D2DD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535890" y="3700476"/>
              <a:ext cx="1082337" cy="509934"/>
            </a:xfrm>
            <a:prstGeom prst="rect">
              <a:avLst/>
            </a:prstGeom>
          </p:spPr>
        </p:pic>
        <p:pic>
          <p:nvPicPr>
            <p:cNvPr id="12" name="Picture 11">
              <a:extLst>
                <a:ext uri="{FF2B5EF4-FFF2-40B4-BE49-F238E27FC236}">
                  <a16:creationId xmlns:a16="http://schemas.microsoft.com/office/drawing/2014/main" id="{2EED3E45-3BB3-4E4F-8D9A-DFBBD78AE8B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23723" y="3207490"/>
              <a:ext cx="1082337" cy="509934"/>
            </a:xfrm>
            <a:prstGeom prst="rect">
              <a:avLst/>
            </a:prstGeom>
          </p:spPr>
        </p:pic>
        <p:pic>
          <p:nvPicPr>
            <p:cNvPr id="14" name="Picture 13">
              <a:extLst>
                <a:ext uri="{FF2B5EF4-FFF2-40B4-BE49-F238E27FC236}">
                  <a16:creationId xmlns:a16="http://schemas.microsoft.com/office/drawing/2014/main" id="{D07E6363-3680-6649-8F08-C937B27981D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708560" y="3949971"/>
              <a:ext cx="1082337" cy="509934"/>
            </a:xfrm>
            <a:prstGeom prst="rect">
              <a:avLst/>
            </a:prstGeom>
          </p:spPr>
        </p:pic>
        <p:pic>
          <p:nvPicPr>
            <p:cNvPr id="17" name="Picture 16">
              <a:extLst>
                <a:ext uri="{FF2B5EF4-FFF2-40B4-BE49-F238E27FC236}">
                  <a16:creationId xmlns:a16="http://schemas.microsoft.com/office/drawing/2014/main" id="{DEF13605-796E-7445-89B1-EA1B858E562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15447" y="4912191"/>
              <a:ext cx="319424" cy="261487"/>
            </a:xfrm>
            <a:prstGeom prst="rect">
              <a:avLst/>
            </a:prstGeom>
          </p:spPr>
        </p:pic>
        <p:pic>
          <p:nvPicPr>
            <p:cNvPr id="18" name="Picture 17">
              <a:extLst>
                <a:ext uri="{FF2B5EF4-FFF2-40B4-BE49-F238E27FC236}">
                  <a16:creationId xmlns:a16="http://schemas.microsoft.com/office/drawing/2014/main" id="{47332D3C-DA53-2E47-A961-49931A28A38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55723" y="4772342"/>
              <a:ext cx="319424" cy="261487"/>
            </a:xfrm>
            <a:prstGeom prst="rect">
              <a:avLst/>
            </a:prstGeom>
          </p:spPr>
        </p:pic>
        <p:sp>
          <p:nvSpPr>
            <p:cNvPr id="25" name="TextBox 24">
              <a:extLst>
                <a:ext uri="{FF2B5EF4-FFF2-40B4-BE49-F238E27FC236}">
                  <a16:creationId xmlns:a16="http://schemas.microsoft.com/office/drawing/2014/main" id="{AFD1A6BA-E909-5640-A502-F9016E2E7811}"/>
                </a:ext>
              </a:extLst>
            </p:cNvPr>
            <p:cNvSpPr txBox="1"/>
            <p:nvPr/>
          </p:nvSpPr>
          <p:spPr>
            <a:xfrm>
              <a:off x="1972569" y="5325270"/>
              <a:ext cx="136132" cy="272169"/>
            </a:xfrm>
            <a:prstGeom prst="rect">
              <a:avLst/>
            </a:prstGeom>
            <a:noFill/>
          </p:spPr>
          <p:txBody>
            <a:bodyPr wrap="none" rtlCol="0">
              <a:spAutoFit/>
            </a:bodyPr>
            <a:lstStyle/>
            <a:p>
              <a:endParaRPr lang="en-US" dirty="0"/>
            </a:p>
          </p:txBody>
        </p:sp>
        <p:pic>
          <p:nvPicPr>
            <p:cNvPr id="57" name="Picture 56">
              <a:extLst>
                <a:ext uri="{FF2B5EF4-FFF2-40B4-BE49-F238E27FC236}">
                  <a16:creationId xmlns:a16="http://schemas.microsoft.com/office/drawing/2014/main" id="{AAF515AE-3499-304A-B5BB-DA78C81E059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23250" y="4580464"/>
              <a:ext cx="319424" cy="261487"/>
            </a:xfrm>
            <a:prstGeom prst="rect">
              <a:avLst/>
            </a:prstGeom>
          </p:spPr>
        </p:pic>
        <p:pic>
          <p:nvPicPr>
            <p:cNvPr id="58" name="Picture 57">
              <a:extLst>
                <a:ext uri="{FF2B5EF4-FFF2-40B4-BE49-F238E27FC236}">
                  <a16:creationId xmlns:a16="http://schemas.microsoft.com/office/drawing/2014/main" id="{8C083FBB-E26A-464C-9DC2-9966A7EA39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36773" y="4972338"/>
              <a:ext cx="319424" cy="261487"/>
            </a:xfrm>
            <a:prstGeom prst="rect">
              <a:avLst/>
            </a:prstGeom>
          </p:spPr>
        </p:pic>
        <p:pic>
          <p:nvPicPr>
            <p:cNvPr id="59" name="Picture 58">
              <a:extLst>
                <a:ext uri="{FF2B5EF4-FFF2-40B4-BE49-F238E27FC236}">
                  <a16:creationId xmlns:a16="http://schemas.microsoft.com/office/drawing/2014/main" id="{B0D0D186-CEF7-CF47-9353-BBE38ED4DFC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20896" y="4238691"/>
              <a:ext cx="319424" cy="262376"/>
            </a:xfrm>
            <a:prstGeom prst="rect">
              <a:avLst/>
            </a:prstGeom>
          </p:spPr>
        </p:pic>
        <p:pic>
          <p:nvPicPr>
            <p:cNvPr id="60" name="Picture 59">
              <a:extLst>
                <a:ext uri="{FF2B5EF4-FFF2-40B4-BE49-F238E27FC236}">
                  <a16:creationId xmlns:a16="http://schemas.microsoft.com/office/drawing/2014/main" id="{22F148EB-BABC-CA45-8899-3574496CCF5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47849" y="4481967"/>
              <a:ext cx="319424" cy="262376"/>
            </a:xfrm>
            <a:prstGeom prst="rect">
              <a:avLst/>
            </a:prstGeom>
          </p:spPr>
        </p:pic>
        <p:pic>
          <p:nvPicPr>
            <p:cNvPr id="61" name="Picture 60">
              <a:extLst>
                <a:ext uri="{FF2B5EF4-FFF2-40B4-BE49-F238E27FC236}">
                  <a16:creationId xmlns:a16="http://schemas.microsoft.com/office/drawing/2014/main" id="{FB29CA65-5525-BE47-A5FF-93EE99CE3A3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04815" y="4965651"/>
              <a:ext cx="319424" cy="262376"/>
            </a:xfrm>
            <a:prstGeom prst="rect">
              <a:avLst/>
            </a:prstGeom>
          </p:spPr>
        </p:pic>
        <p:pic>
          <p:nvPicPr>
            <p:cNvPr id="62" name="Picture 61">
              <a:extLst>
                <a:ext uri="{FF2B5EF4-FFF2-40B4-BE49-F238E27FC236}">
                  <a16:creationId xmlns:a16="http://schemas.microsoft.com/office/drawing/2014/main" id="{2BE77AC4-5A50-9043-A861-2553F90C318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09757" y="3312789"/>
              <a:ext cx="319424" cy="262376"/>
            </a:xfrm>
            <a:prstGeom prst="rect">
              <a:avLst/>
            </a:prstGeom>
          </p:spPr>
        </p:pic>
        <p:pic>
          <p:nvPicPr>
            <p:cNvPr id="63" name="Picture 62">
              <a:extLst>
                <a:ext uri="{FF2B5EF4-FFF2-40B4-BE49-F238E27FC236}">
                  <a16:creationId xmlns:a16="http://schemas.microsoft.com/office/drawing/2014/main" id="{09F1F79F-2D57-F54B-8209-667D1B1B417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81434" y="4145956"/>
              <a:ext cx="319424" cy="262376"/>
            </a:xfrm>
            <a:prstGeom prst="rect">
              <a:avLst/>
            </a:prstGeom>
          </p:spPr>
        </p:pic>
        <p:pic>
          <p:nvPicPr>
            <p:cNvPr id="38" name="Picture 37">
              <a:extLst>
                <a:ext uri="{FF2B5EF4-FFF2-40B4-BE49-F238E27FC236}">
                  <a16:creationId xmlns:a16="http://schemas.microsoft.com/office/drawing/2014/main" id="{AC4F8032-7450-BC49-A597-85A441A908B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41130" y="5738339"/>
              <a:ext cx="1049208" cy="466621"/>
            </a:xfrm>
            <a:prstGeom prst="rect">
              <a:avLst/>
            </a:prstGeom>
          </p:spPr>
        </p:pic>
        <p:pic>
          <p:nvPicPr>
            <p:cNvPr id="42" name="Picture 41">
              <a:extLst>
                <a:ext uri="{FF2B5EF4-FFF2-40B4-BE49-F238E27FC236}">
                  <a16:creationId xmlns:a16="http://schemas.microsoft.com/office/drawing/2014/main" id="{497F0FC9-7E0A-514A-BE93-6017087D92E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155419" y="5453868"/>
              <a:ext cx="1049208" cy="466621"/>
            </a:xfrm>
            <a:prstGeom prst="rect">
              <a:avLst/>
            </a:prstGeom>
          </p:spPr>
        </p:pic>
        <p:pic>
          <p:nvPicPr>
            <p:cNvPr id="46" name="Picture 45">
              <a:extLst>
                <a:ext uri="{FF2B5EF4-FFF2-40B4-BE49-F238E27FC236}">
                  <a16:creationId xmlns:a16="http://schemas.microsoft.com/office/drawing/2014/main" id="{FA12C9DD-A8C0-4A41-A69B-C1D9E2C0E16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46819" y="5519716"/>
              <a:ext cx="1049208" cy="466621"/>
            </a:xfrm>
            <a:prstGeom prst="rect">
              <a:avLst/>
            </a:prstGeom>
          </p:spPr>
        </p:pic>
        <p:sp>
          <p:nvSpPr>
            <p:cNvPr id="47" name="&quot;No&quot; Symbol 46">
              <a:extLst>
                <a:ext uri="{FF2B5EF4-FFF2-40B4-BE49-F238E27FC236}">
                  <a16:creationId xmlns:a16="http://schemas.microsoft.com/office/drawing/2014/main" id="{5B26877F-734A-C74F-B57D-E96B03DE6A0F}"/>
                </a:ext>
              </a:extLst>
            </p:cNvPr>
            <p:cNvSpPr/>
            <p:nvPr/>
          </p:nvSpPr>
          <p:spPr>
            <a:xfrm>
              <a:off x="9246818" y="5433548"/>
              <a:ext cx="703783" cy="628294"/>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9" name="Picture 38">
              <a:extLst>
                <a:ext uri="{FF2B5EF4-FFF2-40B4-BE49-F238E27FC236}">
                  <a16:creationId xmlns:a16="http://schemas.microsoft.com/office/drawing/2014/main" id="{BD4C9F8D-C8B8-B34A-A5F4-5ADBE313346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333492" y="4152855"/>
              <a:ext cx="541169" cy="254967"/>
            </a:xfrm>
            <a:prstGeom prst="rect">
              <a:avLst/>
            </a:prstGeom>
          </p:spPr>
        </p:pic>
      </p:grpSp>
      <p:sp>
        <p:nvSpPr>
          <p:cNvPr id="52" name="Title 28">
            <a:extLst>
              <a:ext uri="{FF2B5EF4-FFF2-40B4-BE49-F238E27FC236}">
                <a16:creationId xmlns:a16="http://schemas.microsoft.com/office/drawing/2014/main" id="{3D301DFC-F47B-4C40-B91C-5C8734699180}"/>
              </a:ext>
            </a:extLst>
          </p:cNvPr>
          <p:cNvSpPr txBox="1">
            <a:spLocks/>
          </p:cNvSpPr>
          <p:nvPr/>
        </p:nvSpPr>
        <p:spPr>
          <a:xfrm>
            <a:off x="6081434" y="6009350"/>
            <a:ext cx="5710687" cy="8038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 dirty="0"/>
              <a:t>Ernest et al. 2008 </a:t>
            </a:r>
            <a:r>
              <a:rPr lang="en-US" sz="1800" i="1" dirty="0"/>
              <a:t>American Naturalist</a:t>
            </a:r>
          </a:p>
          <a:p>
            <a:pPr algn="r"/>
            <a:r>
              <a:rPr lang="en-US" sz="1800" dirty="0"/>
              <a:t>Rodent silhouettes by Marcela Diaz</a:t>
            </a:r>
          </a:p>
        </p:txBody>
      </p:sp>
    </p:spTree>
    <p:extLst>
      <p:ext uri="{BB962C8B-B14F-4D97-AF65-F5344CB8AC3E}">
        <p14:creationId xmlns:p14="http://schemas.microsoft.com/office/powerpoint/2010/main" val="11925409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8">
            <a:extLst>
              <a:ext uri="{FF2B5EF4-FFF2-40B4-BE49-F238E27FC236}">
                <a16:creationId xmlns:a16="http://schemas.microsoft.com/office/drawing/2014/main" id="{0D98BAE5-9744-A04D-8140-E128E7D763A8}"/>
              </a:ext>
            </a:extLst>
          </p:cNvPr>
          <p:cNvSpPr>
            <a:spLocks noGrp="1"/>
          </p:cNvSpPr>
          <p:nvPr>
            <p:ph type="title"/>
          </p:nvPr>
        </p:nvSpPr>
        <p:spPr>
          <a:xfrm>
            <a:off x="823634" y="859068"/>
            <a:ext cx="10667326" cy="4993092"/>
          </a:xfrm>
        </p:spPr>
        <p:txBody>
          <a:bodyPr>
            <a:noAutofit/>
          </a:bodyPr>
          <a:lstStyle/>
          <a:p>
            <a:r>
              <a:rPr lang="en-US" sz="2800" i="1" dirty="0"/>
              <a:t>C. </a:t>
            </a:r>
            <a:r>
              <a:rPr lang="en-US" sz="2800" i="1" dirty="0" err="1"/>
              <a:t>baileyi</a:t>
            </a:r>
            <a:r>
              <a:rPr lang="en-US" sz="2800" i="1" dirty="0"/>
              <a:t> </a:t>
            </a:r>
            <a:r>
              <a:rPr lang="en-US" sz="2800" dirty="0"/>
              <a:t>is still present, and resources are still available, but </a:t>
            </a:r>
            <a:r>
              <a:rPr lang="en-US" sz="2800" i="1" dirty="0"/>
              <a:t>C. </a:t>
            </a:r>
            <a:r>
              <a:rPr lang="en-US" sz="2800" i="1" dirty="0" err="1"/>
              <a:t>balieyi</a:t>
            </a:r>
            <a:r>
              <a:rPr lang="en-US" sz="2800" dirty="0"/>
              <a:t> is no longer abundant enough to compensate for kangaroo rats. </a:t>
            </a:r>
            <a:br>
              <a:rPr lang="en-US" sz="2800" dirty="0"/>
            </a:br>
            <a:br>
              <a:rPr lang="en-US" sz="2800" dirty="0"/>
            </a:br>
            <a:br>
              <a:rPr lang="en-US" sz="2800" dirty="0"/>
            </a:br>
            <a:r>
              <a:rPr lang="en-US" sz="2800" dirty="0">
                <a:solidFill>
                  <a:schemeClr val="bg1"/>
                </a:solidFill>
              </a:rPr>
              <a:t>Under present conditions, additional factors limit </a:t>
            </a:r>
            <a:r>
              <a:rPr lang="en-US" sz="2800" i="1" dirty="0">
                <a:solidFill>
                  <a:schemeClr val="bg1"/>
                </a:solidFill>
              </a:rPr>
              <a:t>C. </a:t>
            </a:r>
            <a:r>
              <a:rPr lang="en-US" sz="2800" i="1" dirty="0" err="1">
                <a:solidFill>
                  <a:schemeClr val="bg1"/>
                </a:solidFill>
              </a:rPr>
              <a:t>baileyi</a:t>
            </a:r>
            <a:r>
              <a:rPr lang="en-US" sz="2800" i="1" dirty="0">
                <a:solidFill>
                  <a:schemeClr val="bg1"/>
                </a:solidFill>
              </a:rPr>
              <a:t> </a:t>
            </a:r>
            <a:r>
              <a:rPr lang="en-US" sz="2800" dirty="0">
                <a:solidFill>
                  <a:schemeClr val="bg1"/>
                </a:solidFill>
              </a:rPr>
              <a:t>and prevent compensation.</a:t>
            </a:r>
          </a:p>
        </p:txBody>
      </p:sp>
    </p:spTree>
    <p:extLst>
      <p:ext uri="{BB962C8B-B14F-4D97-AF65-F5344CB8AC3E}">
        <p14:creationId xmlns:p14="http://schemas.microsoft.com/office/powerpoint/2010/main" val="3358083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8">
            <a:extLst>
              <a:ext uri="{FF2B5EF4-FFF2-40B4-BE49-F238E27FC236}">
                <a16:creationId xmlns:a16="http://schemas.microsoft.com/office/drawing/2014/main" id="{0D98BAE5-9744-A04D-8140-E128E7D763A8}"/>
              </a:ext>
            </a:extLst>
          </p:cNvPr>
          <p:cNvSpPr>
            <a:spLocks noGrp="1"/>
          </p:cNvSpPr>
          <p:nvPr>
            <p:ph type="title"/>
          </p:nvPr>
        </p:nvSpPr>
        <p:spPr>
          <a:xfrm>
            <a:off x="823634" y="859068"/>
            <a:ext cx="10667326" cy="4993092"/>
          </a:xfrm>
        </p:spPr>
        <p:txBody>
          <a:bodyPr>
            <a:noAutofit/>
          </a:bodyPr>
          <a:lstStyle/>
          <a:p>
            <a:r>
              <a:rPr lang="en-US" sz="2800" i="1" dirty="0"/>
              <a:t>C. </a:t>
            </a:r>
            <a:r>
              <a:rPr lang="en-US" sz="2800" i="1" dirty="0" err="1"/>
              <a:t>baileyi</a:t>
            </a:r>
            <a:r>
              <a:rPr lang="en-US" sz="2800" i="1" dirty="0"/>
              <a:t> </a:t>
            </a:r>
            <a:r>
              <a:rPr lang="en-US" sz="2800" dirty="0"/>
              <a:t>is still present, and resources are still available, but </a:t>
            </a:r>
            <a:r>
              <a:rPr lang="en-US" sz="2800" i="1" dirty="0"/>
              <a:t>C. </a:t>
            </a:r>
            <a:r>
              <a:rPr lang="en-US" sz="2800" i="1" dirty="0" err="1"/>
              <a:t>balieyi</a:t>
            </a:r>
            <a:r>
              <a:rPr lang="en-US" sz="2800" dirty="0"/>
              <a:t> is no longer abundant enough to compensate for kangaroo rats. </a:t>
            </a:r>
            <a:br>
              <a:rPr lang="en-US" sz="2800" dirty="0"/>
            </a:br>
            <a:br>
              <a:rPr lang="en-US" sz="2800" dirty="0"/>
            </a:br>
            <a:br>
              <a:rPr lang="en-US" sz="2800" dirty="0"/>
            </a:br>
            <a:r>
              <a:rPr lang="en-US" sz="2800" dirty="0"/>
              <a:t>Under present conditions, additional factors appear to limit </a:t>
            </a:r>
            <a:r>
              <a:rPr lang="en-US" sz="2800" i="1" dirty="0"/>
              <a:t>C. </a:t>
            </a:r>
            <a:r>
              <a:rPr lang="en-US" sz="2800" i="1" dirty="0" err="1"/>
              <a:t>baileyi</a:t>
            </a:r>
            <a:r>
              <a:rPr lang="en-US" sz="2800" i="1" dirty="0"/>
              <a:t> </a:t>
            </a:r>
            <a:r>
              <a:rPr lang="en-US" sz="2800" dirty="0"/>
              <a:t>and prevent compensation.</a:t>
            </a:r>
          </a:p>
        </p:txBody>
      </p:sp>
    </p:spTree>
    <p:extLst>
      <p:ext uri="{BB962C8B-B14F-4D97-AF65-F5344CB8AC3E}">
        <p14:creationId xmlns:p14="http://schemas.microsoft.com/office/powerpoint/2010/main" val="21290676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8">
            <a:extLst>
              <a:ext uri="{FF2B5EF4-FFF2-40B4-BE49-F238E27FC236}">
                <a16:creationId xmlns:a16="http://schemas.microsoft.com/office/drawing/2014/main" id="{0D98BAE5-9744-A04D-8140-E128E7D763A8}"/>
              </a:ext>
            </a:extLst>
          </p:cNvPr>
          <p:cNvSpPr>
            <a:spLocks noGrp="1"/>
          </p:cNvSpPr>
          <p:nvPr>
            <p:ph type="title"/>
          </p:nvPr>
        </p:nvSpPr>
        <p:spPr>
          <a:xfrm>
            <a:off x="823634" y="859068"/>
            <a:ext cx="10667326" cy="4993092"/>
          </a:xfrm>
        </p:spPr>
        <p:txBody>
          <a:bodyPr>
            <a:noAutofit/>
          </a:bodyPr>
          <a:lstStyle/>
          <a:p>
            <a:r>
              <a:rPr lang="en-US" sz="2800" dirty="0"/>
              <a:t>Despite a sitewide shift favoring small granivores, small granivores (other than </a:t>
            </a:r>
            <a:r>
              <a:rPr lang="en-US" sz="2800" i="1" dirty="0"/>
              <a:t>C. </a:t>
            </a:r>
            <a:r>
              <a:rPr lang="en-US" sz="2800" i="1" dirty="0" err="1"/>
              <a:t>baileyi</a:t>
            </a:r>
            <a:r>
              <a:rPr lang="en-US" sz="2800" dirty="0"/>
              <a:t>) have not increased their compensation for kangaroo rats.</a:t>
            </a:r>
            <a:br>
              <a:rPr lang="en-US" sz="2800" dirty="0"/>
            </a:br>
            <a:br>
              <a:rPr lang="en-US" sz="2800" dirty="0"/>
            </a:br>
            <a:br>
              <a:rPr lang="en-US" sz="2800" dirty="0"/>
            </a:br>
            <a:r>
              <a:rPr lang="en-US" sz="2800" dirty="0">
                <a:solidFill>
                  <a:schemeClr val="bg1"/>
                </a:solidFill>
              </a:rPr>
              <a:t>Under present conditions, additional factors limit </a:t>
            </a:r>
            <a:r>
              <a:rPr lang="en-US" sz="2800" i="1" dirty="0">
                <a:solidFill>
                  <a:schemeClr val="bg1"/>
                </a:solidFill>
              </a:rPr>
              <a:t>C. </a:t>
            </a:r>
            <a:r>
              <a:rPr lang="en-US" sz="2800" i="1" dirty="0" err="1">
                <a:solidFill>
                  <a:schemeClr val="bg1"/>
                </a:solidFill>
              </a:rPr>
              <a:t>baileyi</a:t>
            </a:r>
            <a:r>
              <a:rPr lang="en-US" sz="2800" i="1" dirty="0">
                <a:solidFill>
                  <a:schemeClr val="bg1"/>
                </a:solidFill>
              </a:rPr>
              <a:t> </a:t>
            </a:r>
            <a:r>
              <a:rPr lang="en-US" sz="2800" dirty="0">
                <a:solidFill>
                  <a:schemeClr val="bg1"/>
                </a:solidFill>
              </a:rPr>
              <a:t>and prevent compensation.</a:t>
            </a:r>
          </a:p>
        </p:txBody>
      </p:sp>
    </p:spTree>
    <p:extLst>
      <p:ext uri="{BB962C8B-B14F-4D97-AF65-F5344CB8AC3E}">
        <p14:creationId xmlns:p14="http://schemas.microsoft.com/office/powerpoint/2010/main" val="5233122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p>
        </p:txBody>
      </p:sp>
      <p:sp>
        <p:nvSpPr>
          <p:cNvPr id="52" name="Title 83">
            <a:extLst>
              <a:ext uri="{FF2B5EF4-FFF2-40B4-BE49-F238E27FC236}">
                <a16:creationId xmlns:a16="http://schemas.microsoft.com/office/drawing/2014/main" id="{6E545DF4-CF91-8642-9D37-5387E1800016}"/>
              </a:ext>
            </a:extLst>
          </p:cNvPr>
          <p:cNvSpPr txBox="1">
            <a:spLocks/>
          </p:cNvSpPr>
          <p:nvPr/>
        </p:nvSpPr>
        <p:spPr>
          <a:xfrm>
            <a:off x="990599" y="1002295"/>
            <a:ext cx="10944498" cy="42489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Implications for energetic compensation more broadly…</a:t>
            </a:r>
          </a:p>
          <a:p>
            <a:endParaRPr lang="en-US" sz="2800" b="1" dirty="0"/>
          </a:p>
          <a:p>
            <a:endParaRPr lang="en-US" sz="2800" dirty="0"/>
          </a:p>
        </p:txBody>
      </p:sp>
    </p:spTree>
    <p:extLst>
      <p:ext uri="{BB962C8B-B14F-4D97-AF65-F5344CB8AC3E}">
        <p14:creationId xmlns:p14="http://schemas.microsoft.com/office/powerpoint/2010/main" val="3284139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p>
        </p:txBody>
      </p:sp>
      <p:sp>
        <p:nvSpPr>
          <p:cNvPr id="52" name="Title 83">
            <a:extLst>
              <a:ext uri="{FF2B5EF4-FFF2-40B4-BE49-F238E27FC236}">
                <a16:creationId xmlns:a16="http://schemas.microsoft.com/office/drawing/2014/main" id="{6E545DF4-CF91-8642-9D37-5387E1800016}"/>
              </a:ext>
            </a:extLst>
          </p:cNvPr>
          <p:cNvSpPr txBox="1">
            <a:spLocks/>
          </p:cNvSpPr>
          <p:nvPr/>
        </p:nvSpPr>
        <p:spPr>
          <a:xfrm>
            <a:off x="990599" y="1002295"/>
            <a:ext cx="10944498" cy="42489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As conditions change, </a:t>
            </a:r>
            <a:r>
              <a:rPr lang="en-US" sz="2800" b="1" dirty="0"/>
              <a:t>compensation may come and go within a single assemblage.</a:t>
            </a:r>
            <a:endParaRPr lang="en-US" sz="2800" dirty="0"/>
          </a:p>
          <a:p>
            <a:endParaRPr lang="en-US" sz="2800" b="1" dirty="0"/>
          </a:p>
          <a:p>
            <a:endParaRPr lang="en-US" sz="2800" dirty="0"/>
          </a:p>
        </p:txBody>
      </p:sp>
    </p:spTree>
    <p:extLst>
      <p:ext uri="{BB962C8B-B14F-4D97-AF65-F5344CB8AC3E}">
        <p14:creationId xmlns:p14="http://schemas.microsoft.com/office/powerpoint/2010/main" val="25908821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p>
        </p:txBody>
      </p:sp>
      <p:sp>
        <p:nvSpPr>
          <p:cNvPr id="52" name="Title 83">
            <a:extLst>
              <a:ext uri="{FF2B5EF4-FFF2-40B4-BE49-F238E27FC236}">
                <a16:creationId xmlns:a16="http://schemas.microsoft.com/office/drawing/2014/main" id="{6E545DF4-CF91-8642-9D37-5387E1800016}"/>
              </a:ext>
            </a:extLst>
          </p:cNvPr>
          <p:cNvSpPr txBox="1">
            <a:spLocks/>
          </p:cNvSpPr>
          <p:nvPr/>
        </p:nvSpPr>
        <p:spPr>
          <a:xfrm>
            <a:off x="990599" y="1002295"/>
            <a:ext cx="10944498" cy="42489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Zero-sum</a:t>
            </a:r>
            <a:r>
              <a:rPr lang="en-US" sz="2800" dirty="0"/>
              <a:t> competitive dynamics may be </a:t>
            </a:r>
            <a:r>
              <a:rPr lang="en-US" sz="2800" b="1" dirty="0"/>
              <a:t>intermittent</a:t>
            </a:r>
            <a:r>
              <a:rPr lang="en-US" sz="2800" dirty="0"/>
              <a:t> and </a:t>
            </a:r>
            <a:r>
              <a:rPr lang="en-US" sz="2800" b="1" dirty="0"/>
              <a:t>contingent</a:t>
            </a:r>
            <a:r>
              <a:rPr lang="en-US" sz="2800" dirty="0"/>
              <a:t> on changing conditions.</a:t>
            </a:r>
          </a:p>
          <a:p>
            <a:endParaRPr lang="en-US" sz="2800" dirty="0"/>
          </a:p>
          <a:p>
            <a:endParaRPr lang="en-US" sz="2800" dirty="0"/>
          </a:p>
        </p:txBody>
      </p:sp>
    </p:spTree>
    <p:extLst>
      <p:ext uri="{BB962C8B-B14F-4D97-AF65-F5344CB8AC3E}">
        <p14:creationId xmlns:p14="http://schemas.microsoft.com/office/powerpoint/2010/main" val="2808038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p>
        </p:txBody>
      </p:sp>
      <p:sp>
        <p:nvSpPr>
          <p:cNvPr id="52" name="Title 83">
            <a:extLst>
              <a:ext uri="{FF2B5EF4-FFF2-40B4-BE49-F238E27FC236}">
                <a16:creationId xmlns:a16="http://schemas.microsoft.com/office/drawing/2014/main" id="{6E545DF4-CF91-8642-9D37-5387E1800016}"/>
              </a:ext>
            </a:extLst>
          </p:cNvPr>
          <p:cNvSpPr txBox="1">
            <a:spLocks/>
          </p:cNvSpPr>
          <p:nvPr/>
        </p:nvSpPr>
        <p:spPr>
          <a:xfrm>
            <a:off x="990599" y="1002295"/>
            <a:ext cx="10944498" cy="42489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Maintenance of community-level function </a:t>
            </a:r>
            <a:r>
              <a:rPr lang="en-US" sz="2800" dirty="0"/>
              <a:t>despite species extinctions depends on both the remaining species in an assemblage and how their competitive dynamic changes as conditions shift.</a:t>
            </a:r>
          </a:p>
        </p:txBody>
      </p:sp>
    </p:spTree>
    <p:extLst>
      <p:ext uri="{BB962C8B-B14F-4D97-AF65-F5344CB8AC3E}">
        <p14:creationId xmlns:p14="http://schemas.microsoft.com/office/powerpoint/2010/main" val="17197641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3">
            <a:extLst>
              <a:ext uri="{FF2B5EF4-FFF2-40B4-BE49-F238E27FC236}">
                <a16:creationId xmlns:a16="http://schemas.microsoft.com/office/drawing/2014/main" id="{3E823BDA-B342-CB42-B8FA-B76A33A02264}"/>
              </a:ext>
            </a:extLst>
          </p:cNvPr>
          <p:cNvSpPr txBox="1">
            <a:spLocks/>
          </p:cNvSpPr>
          <p:nvPr/>
        </p:nvSpPr>
        <p:spPr>
          <a:xfrm>
            <a:off x="990599" y="1186774"/>
            <a:ext cx="10944498" cy="40644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Thank you, and I look forward to any questions!</a:t>
            </a:r>
          </a:p>
          <a:p>
            <a:endParaRPr lang="en-US" sz="2800" dirty="0"/>
          </a:p>
          <a:p>
            <a:r>
              <a:rPr lang="en-US" sz="2800" dirty="0"/>
              <a:t>Live discussion: Tuesday, August 3 at 2pm EST</a:t>
            </a:r>
          </a:p>
          <a:p>
            <a:endParaRPr lang="en-US" sz="2800" dirty="0"/>
          </a:p>
          <a:p>
            <a:r>
              <a:rPr lang="en-US" sz="2800" dirty="0"/>
              <a:t>Contact: </a:t>
            </a:r>
            <a:r>
              <a:rPr lang="en-US" sz="2800" dirty="0">
                <a:hlinkClick r:id="rId3"/>
              </a:rPr>
              <a:t>renata.diaz@weecology.org</a:t>
            </a:r>
            <a:r>
              <a:rPr lang="en-US" sz="2800" dirty="0"/>
              <a:t>; @</a:t>
            </a:r>
            <a:r>
              <a:rPr lang="en-US" sz="2800" dirty="0" err="1"/>
              <a:t>diaz_renm</a:t>
            </a:r>
            <a:endParaRPr lang="en-US" sz="2800" dirty="0"/>
          </a:p>
        </p:txBody>
      </p:sp>
    </p:spTree>
    <p:extLst>
      <p:ext uri="{BB962C8B-B14F-4D97-AF65-F5344CB8AC3E}">
        <p14:creationId xmlns:p14="http://schemas.microsoft.com/office/powerpoint/2010/main" val="10724918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C7330-CDAD-5A48-AF07-F6A49DE4F8A0}"/>
              </a:ext>
            </a:extLst>
          </p:cNvPr>
          <p:cNvSpPr>
            <a:spLocks noGrp="1"/>
          </p:cNvSpPr>
          <p:nvPr>
            <p:ph type="title"/>
          </p:nvPr>
        </p:nvSpPr>
        <p:spPr/>
        <p:txBody>
          <a:bodyPr/>
          <a:lstStyle/>
          <a:p>
            <a:r>
              <a:rPr lang="en-US" dirty="0"/>
              <a:t>Acknowledgements</a:t>
            </a:r>
          </a:p>
        </p:txBody>
      </p:sp>
      <p:pic>
        <p:nvPicPr>
          <p:cNvPr id="1026" name="Picture 2">
            <a:extLst>
              <a:ext uri="{FF2B5EF4-FFF2-40B4-BE49-F238E27FC236}">
                <a16:creationId xmlns:a16="http://schemas.microsoft.com/office/drawing/2014/main" id="{DEF90E53-86F1-104F-BBD3-74EF786C1C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144" y="1925320"/>
            <a:ext cx="2991348" cy="30073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AD78C96-2F5D-8D42-82AD-F001D2E70D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6373" y="2771140"/>
            <a:ext cx="2981446" cy="17157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5E523A8-8A1B-7F43-8E95-6E8EF5C81F55}"/>
              </a:ext>
            </a:extLst>
          </p:cNvPr>
          <p:cNvPicPr>
            <a:picLocks noChangeAspect="1"/>
          </p:cNvPicPr>
          <p:nvPr/>
        </p:nvPicPr>
        <p:blipFill>
          <a:blip r:embed="rId5"/>
          <a:stretch>
            <a:fillRect/>
          </a:stretch>
        </p:blipFill>
        <p:spPr>
          <a:xfrm>
            <a:off x="8722701" y="2325370"/>
            <a:ext cx="2631099" cy="2607309"/>
          </a:xfrm>
          <a:prstGeom prst="rect">
            <a:avLst/>
          </a:prstGeom>
        </p:spPr>
      </p:pic>
    </p:spTree>
    <p:extLst>
      <p:ext uri="{BB962C8B-B14F-4D97-AF65-F5344CB8AC3E}">
        <p14:creationId xmlns:p14="http://schemas.microsoft.com/office/powerpoint/2010/main" val="35280808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3">
            <a:extLst>
              <a:ext uri="{FF2B5EF4-FFF2-40B4-BE49-F238E27FC236}">
                <a16:creationId xmlns:a16="http://schemas.microsoft.com/office/drawing/2014/main" id="{B04BFCEA-6C32-FF40-94F1-1A2340D49DB7}"/>
              </a:ext>
            </a:extLst>
          </p:cNvPr>
          <p:cNvSpPr txBox="1">
            <a:spLocks/>
          </p:cNvSpPr>
          <p:nvPr/>
        </p:nvSpPr>
        <p:spPr>
          <a:xfrm>
            <a:off x="956093" y="1304513"/>
            <a:ext cx="10944498" cy="540683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457200"/>
            <a:endParaRPr lang="en-US" sz="2800" dirty="0"/>
          </a:p>
        </p:txBody>
      </p:sp>
      <p:sp>
        <p:nvSpPr>
          <p:cNvPr id="2" name="Title 1">
            <a:extLst>
              <a:ext uri="{FF2B5EF4-FFF2-40B4-BE49-F238E27FC236}">
                <a16:creationId xmlns:a16="http://schemas.microsoft.com/office/drawing/2014/main" id="{CF3022A9-B9A2-6B4E-9F43-9C0762EC5058}"/>
              </a:ext>
            </a:extLst>
          </p:cNvPr>
          <p:cNvSpPr>
            <a:spLocks noGrp="1"/>
          </p:cNvSpPr>
          <p:nvPr>
            <p:ph type="title"/>
          </p:nvPr>
        </p:nvSpPr>
        <p:spPr/>
        <p:txBody>
          <a:bodyPr/>
          <a:lstStyle/>
          <a:p>
            <a:r>
              <a:rPr lang="en-US" dirty="0"/>
              <a:t>References</a:t>
            </a:r>
          </a:p>
        </p:txBody>
      </p:sp>
      <p:sp>
        <p:nvSpPr>
          <p:cNvPr id="4" name="Content Placeholder 3">
            <a:extLst>
              <a:ext uri="{FF2B5EF4-FFF2-40B4-BE49-F238E27FC236}">
                <a16:creationId xmlns:a16="http://schemas.microsoft.com/office/drawing/2014/main" id="{99B9185B-D832-2844-B96B-72ADB240305E}"/>
              </a:ext>
            </a:extLst>
          </p:cNvPr>
          <p:cNvSpPr>
            <a:spLocks noGrp="1"/>
          </p:cNvSpPr>
          <p:nvPr>
            <p:ph idx="1"/>
          </p:nvPr>
        </p:nvSpPr>
        <p:spPr>
          <a:xfrm>
            <a:off x="838199" y="1050513"/>
            <a:ext cx="11062391" cy="4351338"/>
          </a:xfrm>
        </p:spPr>
        <p:txBody>
          <a:bodyPr>
            <a:noAutofit/>
          </a:bodyPr>
          <a:lstStyle/>
          <a:p>
            <a:pPr marL="0" indent="0">
              <a:buNone/>
            </a:pPr>
            <a:endParaRPr lang="en-US" sz="1800" dirty="0"/>
          </a:p>
          <a:p>
            <a:pPr marL="0" indent="0">
              <a:buNone/>
            </a:pPr>
            <a:r>
              <a:rPr lang="en-US" sz="1800" dirty="0"/>
              <a:t>Chesson, P. 2000. Mechanisms of Maintenance of Species Diversity. </a:t>
            </a:r>
            <a:r>
              <a:rPr lang="en-US" sz="1800" i="1" dirty="0"/>
              <a:t>Annual Review of Ecology and Systematics</a:t>
            </a:r>
            <a:r>
              <a:rPr lang="en-US" sz="1800" dirty="0"/>
              <a:t> 31:343–366.</a:t>
            </a:r>
          </a:p>
          <a:p>
            <a:pPr marL="0" indent="0">
              <a:buNone/>
            </a:pPr>
            <a:r>
              <a:rPr lang="en-US" sz="1800" dirty="0"/>
              <a:t>Ernest, S. K. M., and J. H. Brown. 2001. Delayed Compensation for Missing Keystone Species by Colonization. </a:t>
            </a:r>
            <a:r>
              <a:rPr lang="en-US" sz="1800" i="1" dirty="0"/>
              <a:t>Science</a:t>
            </a:r>
            <a:r>
              <a:rPr lang="en-US" sz="1800" dirty="0"/>
              <a:t> 292:101–104.</a:t>
            </a:r>
          </a:p>
          <a:p>
            <a:pPr marL="0" indent="0">
              <a:buNone/>
            </a:pPr>
            <a:r>
              <a:rPr lang="en-US" sz="1800" dirty="0"/>
              <a:t>Ernest, S. K. M., J. H. Brown, K. M. Thibault, E. P. White, and J. R. </a:t>
            </a:r>
            <a:r>
              <a:rPr lang="en-US" sz="1800" dirty="0" err="1"/>
              <a:t>Goheen</a:t>
            </a:r>
            <a:r>
              <a:rPr lang="en-US" sz="1800" dirty="0"/>
              <a:t>. 2008. Zero Sum, the Niche, and Metacommunities: Long‐Term Dynamics of Community Assembly. </a:t>
            </a:r>
            <a:r>
              <a:rPr lang="en-US" sz="1800" i="1" dirty="0"/>
              <a:t>The American Naturalist </a:t>
            </a:r>
            <a:r>
              <a:rPr lang="en-US" sz="1800" dirty="0"/>
              <a:t>172:E257–E269.</a:t>
            </a:r>
          </a:p>
          <a:p>
            <a:pPr marL="0" indent="0">
              <a:buNone/>
            </a:pPr>
            <a:r>
              <a:rPr lang="en-US" sz="1800" dirty="0"/>
              <a:t>Ernest, S. K. M., et al. 2018. The Portal Project: a long-term study of a </a:t>
            </a:r>
            <a:r>
              <a:rPr lang="en-US" sz="1800" dirty="0" err="1"/>
              <a:t>Chihuahuan</a:t>
            </a:r>
            <a:r>
              <a:rPr lang="en-US" sz="1800" dirty="0"/>
              <a:t> desert ecosystem.  </a:t>
            </a:r>
            <a:r>
              <a:rPr lang="en-US" sz="1800" i="1" dirty="0"/>
              <a:t>bioRxiv</a:t>
            </a:r>
            <a:r>
              <a:rPr lang="en-US" sz="1800" dirty="0"/>
              <a:t>:332783.</a:t>
            </a:r>
          </a:p>
          <a:p>
            <a:pPr marL="0" indent="0">
              <a:buNone/>
            </a:pPr>
            <a:r>
              <a:rPr lang="en-US" sz="1800" dirty="0" err="1"/>
              <a:t>Kelt</a:t>
            </a:r>
            <a:r>
              <a:rPr lang="en-US" sz="1800" dirty="0"/>
              <a:t>, D. A., J. R. </a:t>
            </a:r>
            <a:r>
              <a:rPr lang="en-US" sz="1800" dirty="0" err="1"/>
              <a:t>Aliperti</a:t>
            </a:r>
            <a:r>
              <a:rPr lang="en-US" sz="1800" dirty="0"/>
              <a:t>, P. L. Meserve, W. B. Milstead, M. A. </a:t>
            </a:r>
            <a:r>
              <a:rPr lang="en-US" sz="1800" dirty="0" err="1"/>
              <a:t>Previtali</a:t>
            </a:r>
            <a:r>
              <a:rPr lang="en-US" sz="1800" dirty="0"/>
              <a:t>, and J. R. Gutierrez. 2015. Energetic compensation is historically contingent and not supported for small mammals in South American or Asian deserts. </a:t>
            </a:r>
            <a:r>
              <a:rPr lang="en-US" sz="1800" i="1" dirty="0"/>
              <a:t>Ecology</a:t>
            </a:r>
            <a:r>
              <a:rPr lang="en-US" sz="1800" dirty="0"/>
              <a:t> 96:1702–1712.</a:t>
            </a:r>
          </a:p>
          <a:p>
            <a:pPr marL="0" indent="0">
              <a:buNone/>
            </a:pPr>
            <a:r>
              <a:rPr lang="en-US" sz="1800" dirty="0" err="1"/>
              <a:t>Lenth</a:t>
            </a:r>
            <a:r>
              <a:rPr lang="en-US" sz="1800" dirty="0"/>
              <a:t>, R. V. 2021. </a:t>
            </a:r>
            <a:r>
              <a:rPr lang="en-US" sz="1800" dirty="0" err="1"/>
              <a:t>emmeans</a:t>
            </a:r>
            <a:r>
              <a:rPr lang="en-US" sz="1800" dirty="0"/>
              <a:t>: Estimated Marginal Means, aka Least-Squares Means.</a:t>
            </a:r>
          </a:p>
          <a:p>
            <a:pPr marL="0" indent="0">
              <a:buNone/>
            </a:pPr>
            <a:r>
              <a:rPr lang="en-US" sz="1800" dirty="0"/>
              <a:t>Pinheiro, J., D. Bates, S. </a:t>
            </a:r>
            <a:r>
              <a:rPr lang="en-US" sz="1800" dirty="0" err="1"/>
              <a:t>DebRoy</a:t>
            </a:r>
            <a:r>
              <a:rPr lang="en-US" sz="1800" dirty="0"/>
              <a:t>, D. Sarkar, and R Core Team. 2020. </a:t>
            </a:r>
            <a:r>
              <a:rPr lang="en-US" sz="1800" dirty="0" err="1"/>
              <a:t>nlme</a:t>
            </a:r>
            <a:r>
              <a:rPr lang="en-US" sz="1800" dirty="0"/>
              <a:t>: Linear and Nonlinear Mixed Effects Models.</a:t>
            </a:r>
          </a:p>
          <a:p>
            <a:pPr marL="0" indent="0">
              <a:buNone/>
            </a:pPr>
            <a:r>
              <a:rPr lang="en-US" sz="1800" dirty="0"/>
              <a:t>Thibault, K. M., S. K. M. Ernest, and J. H. Brown. 2010. Redundant or complementary? Impact of a colonizing species on community structure and function. </a:t>
            </a:r>
            <a:r>
              <a:rPr lang="en-US" sz="1800" i="1" dirty="0"/>
              <a:t>Oikos</a:t>
            </a:r>
            <a:r>
              <a:rPr lang="en-US" sz="1800" dirty="0"/>
              <a:t> 119:1719–1726.</a:t>
            </a:r>
          </a:p>
          <a:p>
            <a:pPr marL="0" indent="0">
              <a:buNone/>
            </a:pPr>
            <a:r>
              <a:rPr lang="en-US" sz="1800" dirty="0"/>
              <a:t>Van </a:t>
            </a:r>
            <a:r>
              <a:rPr lang="en-US" sz="1800" dirty="0" err="1"/>
              <a:t>Valen</a:t>
            </a:r>
            <a:r>
              <a:rPr lang="en-US" sz="1800" dirty="0"/>
              <a:t>, L. 1973. A new evolutionary law. </a:t>
            </a:r>
            <a:r>
              <a:rPr lang="en-US" sz="1800" i="1" dirty="0"/>
              <a:t>Evolutionary Theory</a:t>
            </a:r>
            <a:r>
              <a:rPr lang="en-US" sz="1800" dirty="0"/>
              <a:t> 1:1–30.</a:t>
            </a:r>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570041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8">
            <a:extLst>
              <a:ext uri="{FF2B5EF4-FFF2-40B4-BE49-F238E27FC236}">
                <a16:creationId xmlns:a16="http://schemas.microsoft.com/office/drawing/2014/main" id="{0D98BAE5-9744-A04D-8140-E128E7D763A8}"/>
              </a:ext>
            </a:extLst>
          </p:cNvPr>
          <p:cNvSpPr>
            <a:spLocks noGrp="1"/>
          </p:cNvSpPr>
          <p:nvPr>
            <p:ph type="title"/>
          </p:nvPr>
        </p:nvSpPr>
        <p:spPr>
          <a:xfrm>
            <a:off x="823634" y="859068"/>
            <a:ext cx="10515600" cy="4993092"/>
          </a:xfrm>
        </p:spPr>
        <p:txBody>
          <a:bodyPr>
            <a:noAutofit/>
          </a:bodyPr>
          <a:lstStyle/>
          <a:p>
            <a:r>
              <a:rPr lang="en-US" sz="2800" dirty="0"/>
              <a:t>When observed, energetic compensation is consistent with a </a:t>
            </a:r>
            <a:r>
              <a:rPr lang="en-US" sz="2800" b="1" dirty="0"/>
              <a:t>zero sum competitive dynamic.</a:t>
            </a:r>
            <a:br>
              <a:rPr lang="en-US" sz="2800" dirty="0"/>
            </a:br>
            <a:br>
              <a:rPr lang="en-US" sz="2800" dirty="0"/>
            </a:br>
            <a:r>
              <a:rPr lang="en-US" sz="2800" b="1" dirty="0">
                <a:solidFill>
                  <a:schemeClr val="bg1"/>
                </a:solidFill>
              </a:rPr>
              <a:t>Dispersal limitation </a:t>
            </a:r>
            <a:r>
              <a:rPr lang="en-US" sz="2800" dirty="0">
                <a:solidFill>
                  <a:schemeClr val="bg1"/>
                </a:solidFill>
              </a:rPr>
              <a:t>can </a:t>
            </a:r>
            <a:r>
              <a:rPr lang="en-US" sz="2800" b="1" dirty="0">
                <a:solidFill>
                  <a:schemeClr val="bg1"/>
                </a:solidFill>
              </a:rPr>
              <a:t>delay </a:t>
            </a:r>
            <a:r>
              <a:rPr lang="en-US" sz="2800" dirty="0" err="1">
                <a:solidFill>
                  <a:schemeClr val="bg1"/>
                </a:solidFill>
              </a:rPr>
              <a:t>compensati</a:t>
            </a:r>
            <a:br>
              <a:rPr lang="en-US" sz="2800" dirty="0"/>
            </a:br>
            <a:r>
              <a:rPr lang="en-US" sz="2800" dirty="0"/>
              <a:t>Energetic compensation renders </a:t>
            </a:r>
            <a:r>
              <a:rPr lang="en-US" sz="2800" b="1" dirty="0"/>
              <a:t>community-level function less variable than individual species’ abundances. </a:t>
            </a:r>
            <a:endParaRPr lang="en-US" sz="2800" dirty="0"/>
          </a:p>
        </p:txBody>
      </p:sp>
      <p:sp>
        <p:nvSpPr>
          <p:cNvPr id="3" name="Title 28">
            <a:extLst>
              <a:ext uri="{FF2B5EF4-FFF2-40B4-BE49-F238E27FC236}">
                <a16:creationId xmlns:a16="http://schemas.microsoft.com/office/drawing/2014/main" id="{56C095A6-9C04-4544-BCDA-8677A2AFE2E7}"/>
              </a:ext>
            </a:extLst>
          </p:cNvPr>
          <p:cNvSpPr txBox="1">
            <a:spLocks/>
          </p:cNvSpPr>
          <p:nvPr/>
        </p:nvSpPr>
        <p:spPr>
          <a:xfrm>
            <a:off x="4641010" y="6009350"/>
            <a:ext cx="7151111" cy="8038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 dirty="0"/>
              <a:t>Chesson 2001 </a:t>
            </a:r>
            <a:r>
              <a:rPr lang="en-US" sz="1800" i="1" dirty="0"/>
              <a:t>Ann. Rev. Ecology and Systematics</a:t>
            </a:r>
            <a:endParaRPr lang="en-US" sz="1800" dirty="0"/>
          </a:p>
        </p:txBody>
      </p:sp>
    </p:spTree>
    <p:extLst>
      <p:ext uri="{BB962C8B-B14F-4D97-AF65-F5344CB8AC3E}">
        <p14:creationId xmlns:p14="http://schemas.microsoft.com/office/powerpoint/2010/main" val="26442681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0F403-B73B-3C42-A39E-7D2C5B37EDB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588015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B9D67-324F-F24A-B233-4CE9D3C619E3}"/>
              </a:ext>
            </a:extLst>
          </p:cNvPr>
          <p:cNvSpPr>
            <a:spLocks noGrp="1"/>
          </p:cNvSpPr>
          <p:nvPr>
            <p:ph type="title"/>
          </p:nvPr>
        </p:nvSpPr>
        <p:spPr/>
        <p:txBody>
          <a:bodyPr/>
          <a:lstStyle/>
          <a:p>
            <a:endParaRPr lang="en-US" dirty="0"/>
          </a:p>
        </p:txBody>
      </p:sp>
      <p:sp>
        <p:nvSpPr>
          <p:cNvPr id="4" name="Rectangle 3">
            <a:extLst>
              <a:ext uri="{FF2B5EF4-FFF2-40B4-BE49-F238E27FC236}">
                <a16:creationId xmlns:a16="http://schemas.microsoft.com/office/drawing/2014/main" id="{8265DA65-71A5-C94E-B03F-13F1AC531750}"/>
              </a:ext>
            </a:extLst>
          </p:cNvPr>
          <p:cNvSpPr/>
          <p:nvPr/>
        </p:nvSpPr>
        <p:spPr>
          <a:xfrm>
            <a:off x="3632841" y="2998086"/>
            <a:ext cx="2322412" cy="2409104"/>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0E6E8F83-5132-E548-AEA2-5106EF14E0C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30630" y="5614573"/>
            <a:ext cx="907607" cy="434414"/>
          </a:xfrm>
          <a:prstGeom prst="rect">
            <a:avLst/>
          </a:prstGeom>
        </p:spPr>
      </p:pic>
      <p:sp>
        <p:nvSpPr>
          <p:cNvPr id="6" name="&quot;No&quot; Symbol 5">
            <a:extLst>
              <a:ext uri="{FF2B5EF4-FFF2-40B4-BE49-F238E27FC236}">
                <a16:creationId xmlns:a16="http://schemas.microsoft.com/office/drawing/2014/main" id="{34FF16AA-E1EE-B948-B797-F321E081C4AC}"/>
              </a:ext>
            </a:extLst>
          </p:cNvPr>
          <p:cNvSpPr/>
          <p:nvPr/>
        </p:nvSpPr>
        <p:spPr>
          <a:xfrm>
            <a:off x="4430629" y="5534352"/>
            <a:ext cx="608800" cy="584929"/>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3D2C4652-CBD6-4944-BAC4-7B10D779E3C5}"/>
              </a:ext>
            </a:extLst>
          </p:cNvPr>
          <p:cNvSpPr txBox="1"/>
          <p:nvPr/>
        </p:nvSpPr>
        <p:spPr>
          <a:xfrm>
            <a:off x="4638159" y="4517333"/>
            <a:ext cx="117760" cy="253384"/>
          </a:xfrm>
          <a:prstGeom prst="rect">
            <a:avLst/>
          </a:prstGeom>
          <a:noFill/>
        </p:spPr>
        <p:txBody>
          <a:bodyPr wrap="none" rtlCol="0">
            <a:spAutoFit/>
          </a:bodyPr>
          <a:lstStyle/>
          <a:p>
            <a:endParaRPr lang="en-US" dirty="0"/>
          </a:p>
        </p:txBody>
      </p:sp>
      <p:pic>
        <p:nvPicPr>
          <p:cNvPr id="8" name="Picture 7">
            <a:extLst>
              <a:ext uri="{FF2B5EF4-FFF2-40B4-BE49-F238E27FC236}">
                <a16:creationId xmlns:a16="http://schemas.microsoft.com/office/drawing/2014/main" id="{7F7D7214-264B-C44C-9854-A9E5490DCDE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77022" y="4372191"/>
            <a:ext cx="276315" cy="244267"/>
          </a:xfrm>
          <a:prstGeom prst="rect">
            <a:avLst/>
          </a:prstGeom>
        </p:spPr>
      </p:pic>
      <p:pic>
        <p:nvPicPr>
          <p:cNvPr id="9" name="Picture 8">
            <a:extLst>
              <a:ext uri="{FF2B5EF4-FFF2-40B4-BE49-F238E27FC236}">
                <a16:creationId xmlns:a16="http://schemas.microsoft.com/office/drawing/2014/main" id="{BCEC5B80-81FD-A148-A287-598B6482C86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11631" y="4745827"/>
            <a:ext cx="276315" cy="244267"/>
          </a:xfrm>
          <a:prstGeom prst="rect">
            <a:avLst/>
          </a:prstGeom>
        </p:spPr>
      </p:pic>
      <p:pic>
        <p:nvPicPr>
          <p:cNvPr id="10" name="Picture 9">
            <a:extLst>
              <a:ext uri="{FF2B5EF4-FFF2-40B4-BE49-F238E27FC236}">
                <a16:creationId xmlns:a16="http://schemas.microsoft.com/office/drawing/2014/main" id="{4F1E767D-0FF7-BE43-8871-3B1C626FBE3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25007" y="4615630"/>
            <a:ext cx="276315" cy="244267"/>
          </a:xfrm>
          <a:prstGeom prst="rect">
            <a:avLst/>
          </a:prstGeom>
        </p:spPr>
      </p:pic>
      <p:grpSp>
        <p:nvGrpSpPr>
          <p:cNvPr id="11" name="Group 10">
            <a:extLst>
              <a:ext uri="{FF2B5EF4-FFF2-40B4-BE49-F238E27FC236}">
                <a16:creationId xmlns:a16="http://schemas.microsoft.com/office/drawing/2014/main" id="{ADF8C3CE-42D5-5C4F-8C9B-18AFE8067F7C}"/>
              </a:ext>
            </a:extLst>
          </p:cNvPr>
          <p:cNvGrpSpPr/>
          <p:nvPr/>
        </p:nvGrpSpPr>
        <p:grpSpPr>
          <a:xfrm>
            <a:off x="838200" y="2982072"/>
            <a:ext cx="2470763" cy="2425118"/>
            <a:chOff x="2135660" y="3222925"/>
            <a:chExt cx="2856242" cy="2604911"/>
          </a:xfrm>
        </p:grpSpPr>
        <p:sp>
          <p:nvSpPr>
            <p:cNvPr id="15" name="Rectangle 14">
              <a:extLst>
                <a:ext uri="{FF2B5EF4-FFF2-40B4-BE49-F238E27FC236}">
                  <a16:creationId xmlns:a16="http://schemas.microsoft.com/office/drawing/2014/main" id="{DBA953B6-931F-1F48-9C53-9D02F0620D03}"/>
                </a:ext>
              </a:extLst>
            </p:cNvPr>
            <p:cNvSpPr/>
            <p:nvPr/>
          </p:nvSpPr>
          <p:spPr>
            <a:xfrm>
              <a:off x="2135660" y="3222925"/>
              <a:ext cx="2856242"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F0F5263F-2C1C-4348-87B6-995D5852F5E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07155" y="3306491"/>
              <a:ext cx="1082337" cy="509934"/>
            </a:xfrm>
            <a:prstGeom prst="rect">
              <a:avLst/>
            </a:prstGeom>
          </p:spPr>
        </p:pic>
        <p:pic>
          <p:nvPicPr>
            <p:cNvPr id="17" name="Picture 16">
              <a:extLst>
                <a:ext uri="{FF2B5EF4-FFF2-40B4-BE49-F238E27FC236}">
                  <a16:creationId xmlns:a16="http://schemas.microsoft.com/office/drawing/2014/main" id="{9F45BD45-B2D6-A944-86A4-B7770613872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73154" y="3930873"/>
              <a:ext cx="1082337" cy="509934"/>
            </a:xfrm>
            <a:prstGeom prst="rect">
              <a:avLst/>
            </a:prstGeom>
          </p:spPr>
        </p:pic>
        <p:pic>
          <p:nvPicPr>
            <p:cNvPr id="18" name="Picture 17">
              <a:extLst>
                <a:ext uri="{FF2B5EF4-FFF2-40B4-BE49-F238E27FC236}">
                  <a16:creationId xmlns:a16="http://schemas.microsoft.com/office/drawing/2014/main" id="{8F831504-1224-F147-99A6-E0D56A8BD62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60987" y="3437887"/>
              <a:ext cx="1082337" cy="509934"/>
            </a:xfrm>
            <a:prstGeom prst="rect">
              <a:avLst/>
            </a:prstGeom>
          </p:spPr>
        </p:pic>
        <p:pic>
          <p:nvPicPr>
            <p:cNvPr id="19" name="Picture 18">
              <a:extLst>
                <a:ext uri="{FF2B5EF4-FFF2-40B4-BE49-F238E27FC236}">
                  <a16:creationId xmlns:a16="http://schemas.microsoft.com/office/drawing/2014/main" id="{1B6903A8-958A-F34B-AE17-70CF4EB3840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45824" y="4180368"/>
              <a:ext cx="1082337" cy="509934"/>
            </a:xfrm>
            <a:prstGeom prst="rect">
              <a:avLst/>
            </a:prstGeom>
          </p:spPr>
        </p:pic>
        <p:pic>
          <p:nvPicPr>
            <p:cNvPr id="20" name="Picture 19">
              <a:extLst>
                <a:ext uri="{FF2B5EF4-FFF2-40B4-BE49-F238E27FC236}">
                  <a16:creationId xmlns:a16="http://schemas.microsoft.com/office/drawing/2014/main" id="{959479F7-DFE9-FF49-B221-7792043A689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2711" y="5142588"/>
              <a:ext cx="319424" cy="261487"/>
            </a:xfrm>
            <a:prstGeom prst="rect">
              <a:avLst/>
            </a:prstGeom>
          </p:spPr>
        </p:pic>
        <p:pic>
          <p:nvPicPr>
            <p:cNvPr id="21" name="Picture 20">
              <a:extLst>
                <a:ext uri="{FF2B5EF4-FFF2-40B4-BE49-F238E27FC236}">
                  <a16:creationId xmlns:a16="http://schemas.microsoft.com/office/drawing/2014/main" id="{A7BD8582-19F0-AE42-8C9B-A2DABB2E55E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92987" y="5002739"/>
              <a:ext cx="319424" cy="261487"/>
            </a:xfrm>
            <a:prstGeom prst="rect">
              <a:avLst/>
            </a:prstGeom>
          </p:spPr>
        </p:pic>
        <p:sp>
          <p:nvSpPr>
            <p:cNvPr id="22" name="TextBox 21">
              <a:extLst>
                <a:ext uri="{FF2B5EF4-FFF2-40B4-BE49-F238E27FC236}">
                  <a16:creationId xmlns:a16="http://schemas.microsoft.com/office/drawing/2014/main" id="{0AC9CBE5-E48A-3D49-B3A4-CEF42957F2A6}"/>
                </a:ext>
              </a:extLst>
            </p:cNvPr>
            <p:cNvSpPr txBox="1"/>
            <p:nvPr/>
          </p:nvSpPr>
          <p:spPr>
            <a:xfrm>
              <a:off x="3009833" y="5555667"/>
              <a:ext cx="136132" cy="272169"/>
            </a:xfrm>
            <a:prstGeom prst="rect">
              <a:avLst/>
            </a:prstGeom>
            <a:noFill/>
          </p:spPr>
          <p:txBody>
            <a:bodyPr wrap="none" rtlCol="0">
              <a:spAutoFit/>
            </a:bodyPr>
            <a:lstStyle/>
            <a:p>
              <a:endParaRPr lang="en-US" dirty="0"/>
            </a:p>
          </p:txBody>
        </p:sp>
        <p:pic>
          <p:nvPicPr>
            <p:cNvPr id="23" name="Picture 22">
              <a:extLst>
                <a:ext uri="{FF2B5EF4-FFF2-40B4-BE49-F238E27FC236}">
                  <a16:creationId xmlns:a16="http://schemas.microsoft.com/office/drawing/2014/main" id="{8B47C973-3995-B747-8628-D19904EDE26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74037" y="5202735"/>
              <a:ext cx="319424" cy="261487"/>
            </a:xfrm>
            <a:prstGeom prst="rect">
              <a:avLst/>
            </a:prstGeom>
          </p:spPr>
        </p:pic>
      </p:grpSp>
      <p:pic>
        <p:nvPicPr>
          <p:cNvPr id="12" name="Picture 11">
            <a:extLst>
              <a:ext uri="{FF2B5EF4-FFF2-40B4-BE49-F238E27FC236}">
                <a16:creationId xmlns:a16="http://schemas.microsoft.com/office/drawing/2014/main" id="{64B8ADE5-2E71-6A41-888B-520E80ECC7F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22115" y="4368709"/>
            <a:ext cx="276315" cy="244267"/>
          </a:xfrm>
          <a:prstGeom prst="rect">
            <a:avLst/>
          </a:prstGeom>
        </p:spPr>
      </p:pic>
      <p:pic>
        <p:nvPicPr>
          <p:cNvPr id="13" name="Picture 12">
            <a:extLst>
              <a:ext uri="{FF2B5EF4-FFF2-40B4-BE49-F238E27FC236}">
                <a16:creationId xmlns:a16="http://schemas.microsoft.com/office/drawing/2014/main" id="{2E488329-C9B0-FF4C-8853-1B133FB0358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01472" y="4819008"/>
            <a:ext cx="276315" cy="244267"/>
          </a:xfrm>
          <a:prstGeom prst="rect">
            <a:avLst/>
          </a:prstGeom>
        </p:spPr>
      </p:pic>
      <p:pic>
        <p:nvPicPr>
          <p:cNvPr id="14" name="Picture 13">
            <a:extLst>
              <a:ext uri="{FF2B5EF4-FFF2-40B4-BE49-F238E27FC236}">
                <a16:creationId xmlns:a16="http://schemas.microsoft.com/office/drawing/2014/main" id="{4B140C76-191A-6A41-93E7-9E490EF6B28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40207" y="5538365"/>
            <a:ext cx="907607" cy="434414"/>
          </a:xfrm>
          <a:prstGeom prst="rect">
            <a:avLst/>
          </a:prstGeom>
        </p:spPr>
      </p:pic>
    </p:spTree>
    <p:extLst>
      <p:ext uri="{BB962C8B-B14F-4D97-AF65-F5344CB8AC3E}">
        <p14:creationId xmlns:p14="http://schemas.microsoft.com/office/powerpoint/2010/main" val="11230300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7DEFD921-2F88-FB4F-817F-C6D48C8DBE41}"/>
              </a:ext>
            </a:extLst>
          </p:cNvPr>
          <p:cNvGrpSpPr/>
          <p:nvPr/>
        </p:nvGrpSpPr>
        <p:grpSpPr>
          <a:xfrm>
            <a:off x="4911334" y="38150"/>
            <a:ext cx="360" cy="360"/>
            <a:chOff x="4911334" y="38150"/>
            <a:chExt cx="360" cy="360"/>
          </a:xfrm>
        </p:grpSpPr>
        <mc:AlternateContent xmlns:mc="http://schemas.openxmlformats.org/markup-compatibility/2006" xmlns:p14="http://schemas.microsoft.com/office/powerpoint/2010/main">
          <mc:Choice Requires="p14">
            <p:contentPart p14:bwMode="auto" r:id="rId2">
              <p14:nvContentPartPr>
                <p14:cNvPr id="37" name="Ink 36">
                  <a:extLst>
                    <a:ext uri="{FF2B5EF4-FFF2-40B4-BE49-F238E27FC236}">
                      <a16:creationId xmlns:a16="http://schemas.microsoft.com/office/drawing/2014/main" id="{DD36519F-A49F-F341-92B9-7D5BC71C6B3C}"/>
                    </a:ext>
                  </a:extLst>
                </p14:cNvPr>
                <p14:cNvContentPartPr/>
                <p14:nvPr/>
              </p14:nvContentPartPr>
              <p14:xfrm>
                <a:off x="4911334" y="38150"/>
                <a:ext cx="360" cy="360"/>
              </p14:xfrm>
            </p:contentPart>
          </mc:Choice>
          <mc:Fallback xmlns="">
            <p:pic>
              <p:nvPicPr>
                <p:cNvPr id="37" name="Ink 36">
                  <a:extLst>
                    <a:ext uri="{FF2B5EF4-FFF2-40B4-BE49-F238E27FC236}">
                      <a16:creationId xmlns:a16="http://schemas.microsoft.com/office/drawing/2014/main" id="{DD36519F-A49F-F341-92B9-7D5BC71C6B3C}"/>
                    </a:ext>
                  </a:extLst>
                </p:cNvPr>
                <p:cNvPicPr/>
                <p:nvPr/>
              </p:nvPicPr>
              <p:blipFill>
                <a:blip r:embed="rId3"/>
                <a:stretch>
                  <a:fillRect/>
                </a:stretch>
              </p:blipFill>
              <p:spPr>
                <a:xfrm>
                  <a:off x="4902334" y="291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8" name="Ink 37">
                  <a:extLst>
                    <a:ext uri="{FF2B5EF4-FFF2-40B4-BE49-F238E27FC236}">
                      <a16:creationId xmlns:a16="http://schemas.microsoft.com/office/drawing/2014/main" id="{3AB326BC-3C25-5D43-9FDF-21E251F74B75}"/>
                    </a:ext>
                  </a:extLst>
                </p14:cNvPr>
                <p14:cNvContentPartPr/>
                <p14:nvPr/>
              </p14:nvContentPartPr>
              <p14:xfrm>
                <a:off x="4911334" y="38150"/>
                <a:ext cx="360" cy="360"/>
              </p14:xfrm>
            </p:contentPart>
          </mc:Choice>
          <mc:Fallback xmlns="">
            <p:pic>
              <p:nvPicPr>
                <p:cNvPr id="38" name="Ink 37">
                  <a:extLst>
                    <a:ext uri="{FF2B5EF4-FFF2-40B4-BE49-F238E27FC236}">
                      <a16:creationId xmlns:a16="http://schemas.microsoft.com/office/drawing/2014/main" id="{3AB326BC-3C25-5D43-9FDF-21E251F74B75}"/>
                    </a:ext>
                  </a:extLst>
                </p:cNvPr>
                <p:cNvPicPr/>
                <p:nvPr/>
              </p:nvPicPr>
              <p:blipFill>
                <a:blip r:embed="rId3"/>
                <a:stretch>
                  <a:fillRect/>
                </a:stretch>
              </p:blipFill>
              <p:spPr>
                <a:xfrm>
                  <a:off x="4902334" y="29150"/>
                  <a:ext cx="18000" cy="18000"/>
                </a:xfrm>
                <a:prstGeom prst="rect">
                  <a:avLst/>
                </a:prstGeom>
              </p:spPr>
            </p:pic>
          </mc:Fallback>
        </mc:AlternateContent>
      </p:grpSp>
      <p:pic>
        <p:nvPicPr>
          <p:cNvPr id="46" name="Picture 45">
            <a:extLst>
              <a:ext uri="{FF2B5EF4-FFF2-40B4-BE49-F238E27FC236}">
                <a16:creationId xmlns:a16="http://schemas.microsoft.com/office/drawing/2014/main" id="{BAF95FFE-D030-5942-A5B2-EFE48797E96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19311" y="827903"/>
            <a:ext cx="2972739" cy="1400582"/>
          </a:xfrm>
          <a:prstGeom prst="rect">
            <a:avLst/>
          </a:prstGeom>
        </p:spPr>
      </p:pic>
      <p:pic>
        <p:nvPicPr>
          <p:cNvPr id="48" name="Picture 47">
            <a:extLst>
              <a:ext uri="{FF2B5EF4-FFF2-40B4-BE49-F238E27FC236}">
                <a16:creationId xmlns:a16="http://schemas.microsoft.com/office/drawing/2014/main" id="{22AA9EC9-DDED-AB49-88C7-8B87E33FCD3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619312" y="2438080"/>
            <a:ext cx="1720604" cy="1037411"/>
          </a:xfrm>
          <a:prstGeom prst="rect">
            <a:avLst/>
          </a:prstGeom>
        </p:spPr>
      </p:pic>
      <p:pic>
        <p:nvPicPr>
          <p:cNvPr id="49" name="Picture 48">
            <a:extLst>
              <a:ext uri="{FF2B5EF4-FFF2-40B4-BE49-F238E27FC236}">
                <a16:creationId xmlns:a16="http://schemas.microsoft.com/office/drawing/2014/main" id="{ACE5D6AA-849E-CD4F-A202-A96355EDC1B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339916" y="2774864"/>
            <a:ext cx="877327" cy="718200"/>
          </a:xfrm>
          <a:prstGeom prst="rect">
            <a:avLst/>
          </a:prstGeom>
        </p:spPr>
      </p:pic>
      <p:pic>
        <p:nvPicPr>
          <p:cNvPr id="8" name="Picture 7">
            <a:extLst>
              <a:ext uri="{FF2B5EF4-FFF2-40B4-BE49-F238E27FC236}">
                <a16:creationId xmlns:a16="http://schemas.microsoft.com/office/drawing/2014/main" id="{B0059F6F-4480-2343-BE8B-4CEC8144480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747031" y="4280166"/>
            <a:ext cx="767263" cy="478232"/>
          </a:xfrm>
          <a:prstGeom prst="rect">
            <a:avLst/>
          </a:prstGeom>
        </p:spPr>
      </p:pic>
      <p:pic>
        <p:nvPicPr>
          <p:cNvPr id="9" name="Picture 8">
            <a:extLst>
              <a:ext uri="{FF2B5EF4-FFF2-40B4-BE49-F238E27FC236}">
                <a16:creationId xmlns:a16="http://schemas.microsoft.com/office/drawing/2014/main" id="{00C9AF7D-B2C0-464B-A285-C8A10A326BD7}"/>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001337" y="4203489"/>
            <a:ext cx="909997" cy="654888"/>
          </a:xfrm>
          <a:prstGeom prst="rect">
            <a:avLst/>
          </a:prstGeom>
        </p:spPr>
      </p:pic>
    </p:spTree>
    <p:extLst>
      <p:ext uri="{BB962C8B-B14F-4D97-AF65-F5344CB8AC3E}">
        <p14:creationId xmlns:p14="http://schemas.microsoft.com/office/powerpoint/2010/main" val="16567308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55DAA93-81A2-8C41-BD0D-2F2FE41597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800" t="42253" b="47981"/>
          <a:stretch/>
        </p:blipFill>
        <p:spPr bwMode="auto">
          <a:xfrm>
            <a:off x="5821251" y="3072028"/>
            <a:ext cx="5418248" cy="495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666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Strong compensation began in 1996, driven by </a:t>
            </a:r>
            <a:r>
              <a:rPr lang="en-US" sz="2800" i="1" dirty="0"/>
              <a:t>C. </a:t>
            </a:r>
            <a:r>
              <a:rPr lang="en-US" sz="2800" i="1" dirty="0" err="1"/>
              <a:t>baileyi</a:t>
            </a:r>
            <a:r>
              <a:rPr lang="en-US" sz="2800" i="1" dirty="0"/>
              <a:t> </a:t>
            </a:r>
            <a:r>
              <a:rPr lang="en-US" sz="2800" dirty="0"/>
              <a:t>(        )</a:t>
            </a:r>
          </a:p>
        </p:txBody>
      </p:sp>
      <p:sp>
        <p:nvSpPr>
          <p:cNvPr id="53" name="TextBox 52">
            <a:extLst>
              <a:ext uri="{FF2B5EF4-FFF2-40B4-BE49-F238E27FC236}">
                <a16:creationId xmlns:a16="http://schemas.microsoft.com/office/drawing/2014/main" id="{1C6A6176-25AC-2142-BDE9-DE540E646717}"/>
              </a:ext>
            </a:extLst>
          </p:cNvPr>
          <p:cNvSpPr txBox="1"/>
          <p:nvPr/>
        </p:nvSpPr>
        <p:spPr>
          <a:xfrm>
            <a:off x="2647814" y="2292694"/>
            <a:ext cx="1920719" cy="523220"/>
          </a:xfrm>
          <a:prstGeom prst="rect">
            <a:avLst/>
          </a:prstGeom>
          <a:noFill/>
        </p:spPr>
        <p:txBody>
          <a:bodyPr wrap="none" rtlCol="0">
            <a:spAutoFit/>
          </a:bodyPr>
          <a:lstStyle/>
          <a:p>
            <a:r>
              <a:rPr lang="en-US" sz="2800" dirty="0"/>
              <a:t>1989 - 1996</a:t>
            </a:r>
          </a:p>
        </p:txBody>
      </p:sp>
      <p:pic>
        <p:nvPicPr>
          <p:cNvPr id="63" name="Picture 62">
            <a:extLst>
              <a:ext uri="{FF2B5EF4-FFF2-40B4-BE49-F238E27FC236}">
                <a16:creationId xmlns:a16="http://schemas.microsoft.com/office/drawing/2014/main" id="{947B6666-15B1-F649-AA07-B0D87437B67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66730" y="1352276"/>
            <a:ext cx="654765" cy="394780"/>
          </a:xfrm>
          <a:prstGeom prst="rect">
            <a:avLst/>
          </a:prstGeom>
        </p:spPr>
      </p:pic>
      <p:sp>
        <p:nvSpPr>
          <p:cNvPr id="57" name="Rectangle 56">
            <a:extLst>
              <a:ext uri="{FF2B5EF4-FFF2-40B4-BE49-F238E27FC236}">
                <a16:creationId xmlns:a16="http://schemas.microsoft.com/office/drawing/2014/main" id="{2EB10005-497F-EB4F-9FCA-3B9FDE183B5D}"/>
              </a:ext>
            </a:extLst>
          </p:cNvPr>
          <p:cNvSpPr/>
          <p:nvPr/>
        </p:nvSpPr>
        <p:spPr>
          <a:xfrm>
            <a:off x="2731599" y="2992922"/>
            <a:ext cx="1573458" cy="1632193"/>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FAEA712C-89F8-3D4B-B771-F3A30A5A752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72109" y="4765619"/>
            <a:ext cx="614913" cy="294320"/>
          </a:xfrm>
          <a:prstGeom prst="rect">
            <a:avLst/>
          </a:prstGeom>
        </p:spPr>
      </p:pic>
      <p:sp>
        <p:nvSpPr>
          <p:cNvPr id="60" name="&quot;No&quot; Symbol 59">
            <a:extLst>
              <a:ext uri="{FF2B5EF4-FFF2-40B4-BE49-F238E27FC236}">
                <a16:creationId xmlns:a16="http://schemas.microsoft.com/office/drawing/2014/main" id="{6BB7D1C4-102E-5944-B3B1-AF755374921E}"/>
              </a:ext>
            </a:extLst>
          </p:cNvPr>
          <p:cNvSpPr/>
          <p:nvPr/>
        </p:nvSpPr>
        <p:spPr>
          <a:xfrm>
            <a:off x="3272108" y="4711269"/>
            <a:ext cx="412469" cy="396295"/>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TextBox 63">
            <a:extLst>
              <a:ext uri="{FF2B5EF4-FFF2-40B4-BE49-F238E27FC236}">
                <a16:creationId xmlns:a16="http://schemas.microsoft.com/office/drawing/2014/main" id="{8A98079A-2FD1-6E48-BFE5-A15EA55172DE}"/>
              </a:ext>
            </a:extLst>
          </p:cNvPr>
          <p:cNvSpPr txBox="1"/>
          <p:nvPr/>
        </p:nvSpPr>
        <p:spPr>
          <a:xfrm>
            <a:off x="3412712" y="4022228"/>
            <a:ext cx="79783" cy="171670"/>
          </a:xfrm>
          <a:prstGeom prst="rect">
            <a:avLst/>
          </a:prstGeom>
          <a:noFill/>
        </p:spPr>
        <p:txBody>
          <a:bodyPr wrap="none" rtlCol="0">
            <a:spAutoFit/>
          </a:bodyPr>
          <a:lstStyle/>
          <a:p>
            <a:endParaRPr lang="en-US" dirty="0"/>
          </a:p>
        </p:txBody>
      </p:sp>
      <p:pic>
        <p:nvPicPr>
          <p:cNvPr id="65" name="Picture 64">
            <a:extLst>
              <a:ext uri="{FF2B5EF4-FFF2-40B4-BE49-F238E27FC236}">
                <a16:creationId xmlns:a16="http://schemas.microsoft.com/office/drawing/2014/main" id="{C2A8103E-9AEA-3C44-9E6A-E90DFEF074F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39042" y="3923892"/>
            <a:ext cx="187206" cy="165493"/>
          </a:xfrm>
          <a:prstGeom prst="rect">
            <a:avLst/>
          </a:prstGeom>
        </p:spPr>
      </p:pic>
      <p:pic>
        <p:nvPicPr>
          <p:cNvPr id="66" name="Picture 65">
            <a:extLst>
              <a:ext uri="{FF2B5EF4-FFF2-40B4-BE49-F238E27FC236}">
                <a16:creationId xmlns:a16="http://schemas.microsoft.com/office/drawing/2014/main" id="{F8ACCACF-F6E7-9F40-B37F-FC500344842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91486" y="4177035"/>
            <a:ext cx="187206" cy="165493"/>
          </a:xfrm>
          <a:prstGeom prst="rect">
            <a:avLst/>
          </a:prstGeom>
        </p:spPr>
      </p:pic>
      <p:pic>
        <p:nvPicPr>
          <p:cNvPr id="69" name="Picture 68">
            <a:extLst>
              <a:ext uri="{FF2B5EF4-FFF2-40B4-BE49-F238E27FC236}">
                <a16:creationId xmlns:a16="http://schemas.microsoft.com/office/drawing/2014/main" id="{ADDA8ACF-15DD-1440-83DF-748E88E93A2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742557" y="4088825"/>
            <a:ext cx="187206" cy="165493"/>
          </a:xfrm>
          <a:prstGeom prst="rect">
            <a:avLst/>
          </a:prstGeom>
        </p:spPr>
      </p:pic>
      <p:sp>
        <p:nvSpPr>
          <p:cNvPr id="82" name="Rectangle 81">
            <a:extLst>
              <a:ext uri="{FF2B5EF4-FFF2-40B4-BE49-F238E27FC236}">
                <a16:creationId xmlns:a16="http://schemas.microsoft.com/office/drawing/2014/main" id="{E76D9F36-2B33-034C-8D02-0CAD82FE9CC5}"/>
              </a:ext>
            </a:extLst>
          </p:cNvPr>
          <p:cNvSpPr/>
          <p:nvPr/>
        </p:nvSpPr>
        <p:spPr>
          <a:xfrm>
            <a:off x="838201" y="2982073"/>
            <a:ext cx="1673968" cy="1632193"/>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a:extLst>
              <a:ext uri="{FF2B5EF4-FFF2-40B4-BE49-F238E27FC236}">
                <a16:creationId xmlns:a16="http://schemas.microsoft.com/office/drawing/2014/main" id="{1CA7EAFC-EB4F-644D-89EA-66718D02087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38710" y="3034782"/>
            <a:ext cx="634329" cy="321640"/>
          </a:xfrm>
          <a:prstGeom prst="rect">
            <a:avLst/>
          </a:prstGeom>
        </p:spPr>
      </p:pic>
      <p:pic>
        <p:nvPicPr>
          <p:cNvPr id="85" name="Picture 84">
            <a:extLst>
              <a:ext uri="{FF2B5EF4-FFF2-40B4-BE49-F238E27FC236}">
                <a16:creationId xmlns:a16="http://schemas.microsoft.com/office/drawing/2014/main" id="{8BCDD56F-89C7-1844-8F33-AF8CC86D671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94605" y="3428610"/>
            <a:ext cx="634329" cy="321640"/>
          </a:xfrm>
          <a:prstGeom prst="rect">
            <a:avLst/>
          </a:prstGeom>
        </p:spPr>
      </p:pic>
      <p:pic>
        <p:nvPicPr>
          <p:cNvPr id="86" name="Picture 85">
            <a:extLst>
              <a:ext uri="{FF2B5EF4-FFF2-40B4-BE49-F238E27FC236}">
                <a16:creationId xmlns:a16="http://schemas.microsoft.com/office/drawing/2014/main" id="{7E67BABC-1DE8-4D4E-A5DF-69EF82A80AA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673548" y="3117660"/>
            <a:ext cx="634329" cy="321640"/>
          </a:xfrm>
          <a:prstGeom prst="rect">
            <a:avLst/>
          </a:prstGeom>
        </p:spPr>
      </p:pic>
      <p:pic>
        <p:nvPicPr>
          <p:cNvPr id="87" name="Picture 86">
            <a:extLst>
              <a:ext uri="{FF2B5EF4-FFF2-40B4-BE49-F238E27FC236}">
                <a16:creationId xmlns:a16="http://schemas.microsoft.com/office/drawing/2014/main" id="{42AC451B-E617-914E-8147-04086116948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81876" y="3585978"/>
            <a:ext cx="634329" cy="321640"/>
          </a:xfrm>
          <a:prstGeom prst="rect">
            <a:avLst/>
          </a:prstGeom>
        </p:spPr>
      </p:pic>
      <p:pic>
        <p:nvPicPr>
          <p:cNvPr id="88" name="Picture 87">
            <a:extLst>
              <a:ext uri="{FF2B5EF4-FFF2-40B4-BE49-F238E27FC236}">
                <a16:creationId xmlns:a16="http://schemas.microsoft.com/office/drawing/2014/main" id="{111F678A-21C8-5041-9014-352D781B1A8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34268" y="4192896"/>
            <a:ext cx="187206" cy="164932"/>
          </a:xfrm>
          <a:prstGeom prst="rect">
            <a:avLst/>
          </a:prstGeom>
        </p:spPr>
      </p:pic>
      <p:sp>
        <p:nvSpPr>
          <p:cNvPr id="90" name="TextBox 89">
            <a:extLst>
              <a:ext uri="{FF2B5EF4-FFF2-40B4-BE49-F238E27FC236}">
                <a16:creationId xmlns:a16="http://schemas.microsoft.com/office/drawing/2014/main" id="{D31B6118-4071-7D44-98BF-47590938D3D9}"/>
              </a:ext>
            </a:extLst>
          </p:cNvPr>
          <p:cNvSpPr txBox="1"/>
          <p:nvPr/>
        </p:nvSpPr>
        <p:spPr>
          <a:xfrm>
            <a:off x="1350531" y="4453445"/>
            <a:ext cx="79783" cy="171670"/>
          </a:xfrm>
          <a:prstGeom prst="rect">
            <a:avLst/>
          </a:prstGeom>
          <a:noFill/>
        </p:spPr>
        <p:txBody>
          <a:bodyPr wrap="none" rtlCol="0">
            <a:spAutoFit/>
          </a:bodyPr>
          <a:lstStyle/>
          <a:p>
            <a:endParaRPr lang="en-US" dirty="0"/>
          </a:p>
        </p:txBody>
      </p:sp>
      <p:pic>
        <p:nvPicPr>
          <p:cNvPr id="91" name="Picture 90">
            <a:extLst>
              <a:ext uri="{FF2B5EF4-FFF2-40B4-BE49-F238E27FC236}">
                <a16:creationId xmlns:a16="http://schemas.microsoft.com/office/drawing/2014/main" id="{6BCD665B-D97C-4C4D-B369-EA53DADF378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63019" y="3983660"/>
            <a:ext cx="187206" cy="164932"/>
          </a:xfrm>
          <a:prstGeom prst="rect">
            <a:avLst/>
          </a:prstGeom>
        </p:spPr>
      </p:pic>
      <p:pic>
        <p:nvPicPr>
          <p:cNvPr id="92" name="Picture 91">
            <a:extLst>
              <a:ext uri="{FF2B5EF4-FFF2-40B4-BE49-F238E27FC236}">
                <a16:creationId xmlns:a16="http://schemas.microsoft.com/office/drawing/2014/main" id="{79C4CB21-31DC-764C-ABBB-E229A647C4F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6515" y="4230834"/>
            <a:ext cx="187206" cy="164932"/>
          </a:xfrm>
          <a:prstGeom prst="rect">
            <a:avLst/>
          </a:prstGeom>
        </p:spPr>
      </p:pic>
      <p:pic>
        <p:nvPicPr>
          <p:cNvPr id="77" name="Picture 76">
            <a:extLst>
              <a:ext uri="{FF2B5EF4-FFF2-40B4-BE49-F238E27FC236}">
                <a16:creationId xmlns:a16="http://schemas.microsoft.com/office/drawing/2014/main" id="{732D129C-A804-204B-86D6-3BB8E11E4C1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59834" y="3921533"/>
            <a:ext cx="187206" cy="165493"/>
          </a:xfrm>
          <a:prstGeom prst="rect">
            <a:avLst/>
          </a:prstGeom>
        </p:spPr>
      </p:pic>
      <p:pic>
        <p:nvPicPr>
          <p:cNvPr id="78" name="Picture 77">
            <a:extLst>
              <a:ext uri="{FF2B5EF4-FFF2-40B4-BE49-F238E27FC236}">
                <a16:creationId xmlns:a16="http://schemas.microsoft.com/office/drawing/2014/main" id="{8452DD93-DA64-B54C-B708-48EF443DA9A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65367" y="4226616"/>
            <a:ext cx="187206" cy="165493"/>
          </a:xfrm>
          <a:prstGeom prst="rect">
            <a:avLst/>
          </a:prstGeom>
        </p:spPr>
      </p:pic>
      <p:pic>
        <p:nvPicPr>
          <p:cNvPr id="81" name="Picture 80">
            <a:extLst>
              <a:ext uri="{FF2B5EF4-FFF2-40B4-BE49-F238E27FC236}">
                <a16:creationId xmlns:a16="http://schemas.microsoft.com/office/drawing/2014/main" id="{75B3F36D-1181-F642-94CE-F903DA9D243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49320" y="4713987"/>
            <a:ext cx="614913" cy="294320"/>
          </a:xfrm>
          <a:prstGeom prst="rect">
            <a:avLst/>
          </a:prstGeom>
        </p:spPr>
      </p:pic>
      <p:pic>
        <p:nvPicPr>
          <p:cNvPr id="56" name="Picture 4">
            <a:extLst>
              <a:ext uri="{FF2B5EF4-FFF2-40B4-BE49-F238E27FC236}">
                <a16:creationId xmlns:a16="http://schemas.microsoft.com/office/drawing/2014/main" id="{725A399D-C1AB-AB4B-A884-5496DDB276F1}"/>
              </a:ext>
            </a:extLst>
          </p:cNvPr>
          <p:cNvPicPr>
            <a:picLocks noChangeAspect="1" noChangeArrowheads="1"/>
          </p:cNvPicPr>
          <p:nvPr/>
        </p:nvPicPr>
        <p:blipFill>
          <a:blip r:embed="rId7"/>
          <a:srcRect/>
          <a:stretch/>
        </p:blipFill>
        <p:spPr bwMode="auto">
          <a:xfrm>
            <a:off x="4543787" y="2967547"/>
            <a:ext cx="1743722" cy="1743722"/>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100EB6BD-3171-114C-A00E-939FBF13ED5A}"/>
              </a:ext>
            </a:extLst>
          </p:cNvPr>
          <p:cNvSpPr txBox="1"/>
          <p:nvPr/>
        </p:nvSpPr>
        <p:spPr>
          <a:xfrm>
            <a:off x="8353948" y="2275866"/>
            <a:ext cx="1920719" cy="523220"/>
          </a:xfrm>
          <a:prstGeom prst="rect">
            <a:avLst/>
          </a:prstGeom>
          <a:noFill/>
        </p:spPr>
        <p:txBody>
          <a:bodyPr wrap="none" rtlCol="0">
            <a:spAutoFit/>
          </a:bodyPr>
          <a:lstStyle/>
          <a:p>
            <a:r>
              <a:rPr lang="en-US" sz="2800" dirty="0"/>
              <a:t>1996 - 2010</a:t>
            </a:r>
          </a:p>
        </p:txBody>
      </p:sp>
      <p:sp>
        <p:nvSpPr>
          <p:cNvPr id="94" name="Rectangle 93">
            <a:extLst>
              <a:ext uri="{FF2B5EF4-FFF2-40B4-BE49-F238E27FC236}">
                <a16:creationId xmlns:a16="http://schemas.microsoft.com/office/drawing/2014/main" id="{86E3545E-92B6-1840-9642-5063AA770806}"/>
              </a:ext>
            </a:extLst>
          </p:cNvPr>
          <p:cNvSpPr/>
          <p:nvPr/>
        </p:nvSpPr>
        <p:spPr>
          <a:xfrm>
            <a:off x="8419637" y="2977594"/>
            <a:ext cx="1573458" cy="1632193"/>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 name="Picture 94">
            <a:extLst>
              <a:ext uri="{FF2B5EF4-FFF2-40B4-BE49-F238E27FC236}">
                <a16:creationId xmlns:a16="http://schemas.microsoft.com/office/drawing/2014/main" id="{7734AB97-72DD-C54C-8460-C895112563F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60147" y="4750291"/>
            <a:ext cx="614913" cy="294320"/>
          </a:xfrm>
          <a:prstGeom prst="rect">
            <a:avLst/>
          </a:prstGeom>
        </p:spPr>
      </p:pic>
      <p:sp>
        <p:nvSpPr>
          <p:cNvPr id="96" name="&quot;No&quot; Symbol 95">
            <a:extLst>
              <a:ext uri="{FF2B5EF4-FFF2-40B4-BE49-F238E27FC236}">
                <a16:creationId xmlns:a16="http://schemas.microsoft.com/office/drawing/2014/main" id="{5E29C552-FF22-4B41-A1C4-1C77E9A8DC21}"/>
              </a:ext>
            </a:extLst>
          </p:cNvPr>
          <p:cNvSpPr/>
          <p:nvPr/>
        </p:nvSpPr>
        <p:spPr>
          <a:xfrm>
            <a:off x="8960146" y="4695941"/>
            <a:ext cx="412469" cy="396295"/>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7" name="TextBox 96">
            <a:extLst>
              <a:ext uri="{FF2B5EF4-FFF2-40B4-BE49-F238E27FC236}">
                <a16:creationId xmlns:a16="http://schemas.microsoft.com/office/drawing/2014/main" id="{C45BA32A-FD8E-DC41-8F1A-C67C9971221F}"/>
              </a:ext>
            </a:extLst>
          </p:cNvPr>
          <p:cNvSpPr txBox="1"/>
          <p:nvPr/>
        </p:nvSpPr>
        <p:spPr>
          <a:xfrm>
            <a:off x="9100750" y="4006900"/>
            <a:ext cx="79783" cy="171670"/>
          </a:xfrm>
          <a:prstGeom prst="rect">
            <a:avLst/>
          </a:prstGeom>
          <a:noFill/>
        </p:spPr>
        <p:txBody>
          <a:bodyPr wrap="none" rtlCol="0">
            <a:spAutoFit/>
          </a:bodyPr>
          <a:lstStyle/>
          <a:p>
            <a:endParaRPr lang="en-US" dirty="0"/>
          </a:p>
        </p:txBody>
      </p:sp>
      <p:pic>
        <p:nvPicPr>
          <p:cNvPr id="98" name="Picture 97">
            <a:extLst>
              <a:ext uri="{FF2B5EF4-FFF2-40B4-BE49-F238E27FC236}">
                <a16:creationId xmlns:a16="http://schemas.microsoft.com/office/drawing/2014/main" id="{3FDB66BF-A0A8-6540-91F7-D7923F11CFD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27080" y="3908564"/>
            <a:ext cx="187206" cy="165493"/>
          </a:xfrm>
          <a:prstGeom prst="rect">
            <a:avLst/>
          </a:prstGeom>
        </p:spPr>
      </p:pic>
      <p:pic>
        <p:nvPicPr>
          <p:cNvPr id="99" name="Picture 98">
            <a:extLst>
              <a:ext uri="{FF2B5EF4-FFF2-40B4-BE49-F238E27FC236}">
                <a16:creationId xmlns:a16="http://schemas.microsoft.com/office/drawing/2014/main" id="{00D3E94E-A145-EF41-8FE7-A47074C93F9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879524" y="4161707"/>
            <a:ext cx="187206" cy="165493"/>
          </a:xfrm>
          <a:prstGeom prst="rect">
            <a:avLst/>
          </a:prstGeom>
        </p:spPr>
      </p:pic>
      <p:pic>
        <p:nvPicPr>
          <p:cNvPr id="100" name="Picture 99">
            <a:extLst>
              <a:ext uri="{FF2B5EF4-FFF2-40B4-BE49-F238E27FC236}">
                <a16:creationId xmlns:a16="http://schemas.microsoft.com/office/drawing/2014/main" id="{A6778482-3F99-EB4D-9931-2BFCD703EB4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430595" y="4073497"/>
            <a:ext cx="187206" cy="165493"/>
          </a:xfrm>
          <a:prstGeom prst="rect">
            <a:avLst/>
          </a:prstGeom>
        </p:spPr>
      </p:pic>
      <p:sp>
        <p:nvSpPr>
          <p:cNvPr id="101" name="Rectangle 100">
            <a:extLst>
              <a:ext uri="{FF2B5EF4-FFF2-40B4-BE49-F238E27FC236}">
                <a16:creationId xmlns:a16="http://schemas.microsoft.com/office/drawing/2014/main" id="{AABB99DA-E7F3-8046-92BD-186F28FA1B11}"/>
              </a:ext>
            </a:extLst>
          </p:cNvPr>
          <p:cNvSpPr/>
          <p:nvPr/>
        </p:nvSpPr>
        <p:spPr>
          <a:xfrm>
            <a:off x="6526239" y="2966745"/>
            <a:ext cx="1673968" cy="1632193"/>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 name="Picture 101">
            <a:extLst>
              <a:ext uri="{FF2B5EF4-FFF2-40B4-BE49-F238E27FC236}">
                <a16:creationId xmlns:a16="http://schemas.microsoft.com/office/drawing/2014/main" id="{294535D8-8A92-FC4B-8A55-0153230525B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626748" y="3019454"/>
            <a:ext cx="634329" cy="321640"/>
          </a:xfrm>
          <a:prstGeom prst="rect">
            <a:avLst/>
          </a:prstGeom>
        </p:spPr>
      </p:pic>
      <p:pic>
        <p:nvPicPr>
          <p:cNvPr id="104" name="Picture 103">
            <a:extLst>
              <a:ext uri="{FF2B5EF4-FFF2-40B4-BE49-F238E27FC236}">
                <a16:creationId xmlns:a16="http://schemas.microsoft.com/office/drawing/2014/main" id="{4F42E9A8-10BE-C74A-8728-AD07EFE10D4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361586" y="3102332"/>
            <a:ext cx="634329" cy="321640"/>
          </a:xfrm>
          <a:prstGeom prst="rect">
            <a:avLst/>
          </a:prstGeom>
        </p:spPr>
      </p:pic>
      <p:pic>
        <p:nvPicPr>
          <p:cNvPr id="106" name="Picture 105">
            <a:extLst>
              <a:ext uri="{FF2B5EF4-FFF2-40B4-BE49-F238E27FC236}">
                <a16:creationId xmlns:a16="http://schemas.microsoft.com/office/drawing/2014/main" id="{2A9F39EA-02D3-DC4B-9DF7-A784604C878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22306" y="4177568"/>
            <a:ext cx="187206" cy="164932"/>
          </a:xfrm>
          <a:prstGeom prst="rect">
            <a:avLst/>
          </a:prstGeom>
        </p:spPr>
      </p:pic>
      <p:sp>
        <p:nvSpPr>
          <p:cNvPr id="107" name="TextBox 106">
            <a:extLst>
              <a:ext uri="{FF2B5EF4-FFF2-40B4-BE49-F238E27FC236}">
                <a16:creationId xmlns:a16="http://schemas.microsoft.com/office/drawing/2014/main" id="{86C8941D-EF5F-5D46-9CB2-2B392DAA0F5D}"/>
              </a:ext>
            </a:extLst>
          </p:cNvPr>
          <p:cNvSpPr txBox="1"/>
          <p:nvPr/>
        </p:nvSpPr>
        <p:spPr>
          <a:xfrm>
            <a:off x="7038569" y="4438117"/>
            <a:ext cx="79783" cy="171670"/>
          </a:xfrm>
          <a:prstGeom prst="rect">
            <a:avLst/>
          </a:prstGeom>
          <a:noFill/>
        </p:spPr>
        <p:txBody>
          <a:bodyPr wrap="none" rtlCol="0">
            <a:spAutoFit/>
          </a:bodyPr>
          <a:lstStyle/>
          <a:p>
            <a:endParaRPr lang="en-US" dirty="0"/>
          </a:p>
        </p:txBody>
      </p:sp>
      <p:pic>
        <p:nvPicPr>
          <p:cNvPr id="109" name="Picture 108">
            <a:extLst>
              <a:ext uri="{FF2B5EF4-FFF2-40B4-BE49-F238E27FC236}">
                <a16:creationId xmlns:a16="http://schemas.microsoft.com/office/drawing/2014/main" id="{0386E291-C9F1-F140-846D-CA435E0A0BD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724553" y="4215506"/>
            <a:ext cx="187206" cy="164932"/>
          </a:xfrm>
          <a:prstGeom prst="rect">
            <a:avLst/>
          </a:prstGeom>
        </p:spPr>
      </p:pic>
      <p:pic>
        <p:nvPicPr>
          <p:cNvPr id="111" name="Picture 110">
            <a:extLst>
              <a:ext uri="{FF2B5EF4-FFF2-40B4-BE49-F238E27FC236}">
                <a16:creationId xmlns:a16="http://schemas.microsoft.com/office/drawing/2014/main" id="{746F50F5-8DD0-F14F-A917-F06ADA6EC5A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753405" y="4211288"/>
            <a:ext cx="187206" cy="165493"/>
          </a:xfrm>
          <a:prstGeom prst="rect">
            <a:avLst/>
          </a:prstGeom>
        </p:spPr>
      </p:pic>
      <p:pic>
        <p:nvPicPr>
          <p:cNvPr id="112" name="Picture 111">
            <a:extLst>
              <a:ext uri="{FF2B5EF4-FFF2-40B4-BE49-F238E27FC236}">
                <a16:creationId xmlns:a16="http://schemas.microsoft.com/office/drawing/2014/main" id="{5FE439E0-2198-1041-8983-BA0A33ECDA6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37358" y="4698659"/>
            <a:ext cx="614913" cy="294320"/>
          </a:xfrm>
          <a:prstGeom prst="rect">
            <a:avLst/>
          </a:prstGeom>
        </p:spPr>
      </p:pic>
      <p:pic>
        <p:nvPicPr>
          <p:cNvPr id="113" name="Picture 4">
            <a:extLst>
              <a:ext uri="{FF2B5EF4-FFF2-40B4-BE49-F238E27FC236}">
                <a16:creationId xmlns:a16="http://schemas.microsoft.com/office/drawing/2014/main" id="{5D41AF2A-6DA9-324A-8C0C-0D4D6ED4961A}"/>
              </a:ext>
            </a:extLst>
          </p:cNvPr>
          <p:cNvPicPr>
            <a:picLocks noChangeAspect="1" noChangeArrowheads="1"/>
          </p:cNvPicPr>
          <p:nvPr/>
        </p:nvPicPr>
        <p:blipFill>
          <a:blip r:embed="rId8"/>
          <a:srcRect/>
          <a:stretch/>
        </p:blipFill>
        <p:spPr bwMode="auto">
          <a:xfrm>
            <a:off x="10231825" y="2952219"/>
            <a:ext cx="1743722" cy="1743722"/>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114">
            <a:extLst>
              <a:ext uri="{FF2B5EF4-FFF2-40B4-BE49-F238E27FC236}">
                <a16:creationId xmlns:a16="http://schemas.microsoft.com/office/drawing/2014/main" id="{EA7B825A-67B9-AE49-ABAE-7DC3AFBF6E4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18530" y="3887559"/>
            <a:ext cx="187206" cy="165493"/>
          </a:xfrm>
          <a:prstGeom prst="rect">
            <a:avLst/>
          </a:prstGeom>
        </p:spPr>
      </p:pic>
      <p:pic>
        <p:nvPicPr>
          <p:cNvPr id="116" name="Picture 115">
            <a:extLst>
              <a:ext uri="{FF2B5EF4-FFF2-40B4-BE49-F238E27FC236}">
                <a16:creationId xmlns:a16="http://schemas.microsoft.com/office/drawing/2014/main" id="{D2FD378F-BF7F-C242-8BA2-6D74AA4A2CE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32962" y="4178570"/>
            <a:ext cx="187206" cy="165493"/>
          </a:xfrm>
          <a:prstGeom prst="rect">
            <a:avLst/>
          </a:prstGeom>
        </p:spPr>
      </p:pic>
      <p:pic>
        <p:nvPicPr>
          <p:cNvPr id="117" name="Picture 116">
            <a:extLst>
              <a:ext uri="{FF2B5EF4-FFF2-40B4-BE49-F238E27FC236}">
                <a16:creationId xmlns:a16="http://schemas.microsoft.com/office/drawing/2014/main" id="{7E6306AD-9832-D844-9C74-0CBCDC36883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11615" y="3466159"/>
            <a:ext cx="654765" cy="394780"/>
          </a:xfrm>
          <a:prstGeom prst="rect">
            <a:avLst/>
          </a:prstGeom>
        </p:spPr>
      </p:pic>
      <p:pic>
        <p:nvPicPr>
          <p:cNvPr id="118" name="Picture 117">
            <a:extLst>
              <a:ext uri="{FF2B5EF4-FFF2-40B4-BE49-F238E27FC236}">
                <a16:creationId xmlns:a16="http://schemas.microsoft.com/office/drawing/2014/main" id="{752363CD-574F-5F46-BF6A-6F98D4651C2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73599" y="3206442"/>
            <a:ext cx="654765" cy="394780"/>
          </a:xfrm>
          <a:prstGeom prst="rect">
            <a:avLst/>
          </a:prstGeom>
        </p:spPr>
      </p:pic>
      <p:sp>
        <p:nvSpPr>
          <p:cNvPr id="48" name="TextBox 47">
            <a:extLst>
              <a:ext uri="{FF2B5EF4-FFF2-40B4-BE49-F238E27FC236}">
                <a16:creationId xmlns:a16="http://schemas.microsoft.com/office/drawing/2014/main" id="{D8CAB08D-90ED-0B41-B7B8-E70E09EDE876}"/>
              </a:ext>
            </a:extLst>
          </p:cNvPr>
          <p:cNvSpPr txBox="1"/>
          <p:nvPr/>
        </p:nvSpPr>
        <p:spPr>
          <a:xfrm>
            <a:off x="1218681" y="5323079"/>
            <a:ext cx="4339714" cy="646331"/>
          </a:xfrm>
          <a:prstGeom prst="rect">
            <a:avLst/>
          </a:prstGeom>
          <a:noFill/>
        </p:spPr>
        <p:txBody>
          <a:bodyPr wrap="none" rtlCol="0">
            <a:spAutoFit/>
          </a:bodyPr>
          <a:lstStyle/>
          <a:p>
            <a:r>
              <a:rPr lang="en-US" dirty="0"/>
              <a:t>16% compensation for kangaroo rat removal</a:t>
            </a:r>
          </a:p>
          <a:p>
            <a:r>
              <a:rPr lang="en-US" dirty="0"/>
              <a:t>Energy use on exclosures 25% of controls</a:t>
            </a:r>
          </a:p>
        </p:txBody>
      </p:sp>
      <p:sp>
        <p:nvSpPr>
          <p:cNvPr id="49" name="TextBox 48">
            <a:extLst>
              <a:ext uri="{FF2B5EF4-FFF2-40B4-BE49-F238E27FC236}">
                <a16:creationId xmlns:a16="http://schemas.microsoft.com/office/drawing/2014/main" id="{88BEDC2E-0E32-C442-9C9C-C85071D3B603}"/>
              </a:ext>
            </a:extLst>
          </p:cNvPr>
          <p:cNvSpPr txBox="1"/>
          <p:nvPr/>
        </p:nvSpPr>
        <p:spPr>
          <a:xfrm>
            <a:off x="6526239" y="5323079"/>
            <a:ext cx="4339714" cy="646331"/>
          </a:xfrm>
          <a:prstGeom prst="rect">
            <a:avLst/>
          </a:prstGeom>
          <a:noFill/>
        </p:spPr>
        <p:txBody>
          <a:bodyPr wrap="none" rtlCol="0">
            <a:spAutoFit/>
          </a:bodyPr>
          <a:lstStyle/>
          <a:p>
            <a:r>
              <a:rPr lang="en-US" dirty="0"/>
              <a:t>52% compensation for kangaroo rat removal</a:t>
            </a:r>
          </a:p>
          <a:p>
            <a:r>
              <a:rPr lang="en-US" dirty="0"/>
              <a:t>Energy use on exclosures 67% of controls</a:t>
            </a:r>
          </a:p>
        </p:txBody>
      </p:sp>
      <p:pic>
        <p:nvPicPr>
          <p:cNvPr id="50" name="Picture 49">
            <a:extLst>
              <a:ext uri="{FF2B5EF4-FFF2-40B4-BE49-F238E27FC236}">
                <a16:creationId xmlns:a16="http://schemas.microsoft.com/office/drawing/2014/main" id="{821FB169-4FC9-5743-97CE-209AAC6087D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52004" y="3461201"/>
            <a:ext cx="634329" cy="321640"/>
          </a:xfrm>
          <a:prstGeom prst="rect">
            <a:avLst/>
          </a:prstGeom>
        </p:spPr>
      </p:pic>
      <p:grpSp>
        <p:nvGrpSpPr>
          <p:cNvPr id="2" name="Group 1">
            <a:extLst>
              <a:ext uri="{FF2B5EF4-FFF2-40B4-BE49-F238E27FC236}">
                <a16:creationId xmlns:a16="http://schemas.microsoft.com/office/drawing/2014/main" id="{D2B764F7-9743-3146-B534-02BE843503DF}"/>
              </a:ext>
            </a:extLst>
          </p:cNvPr>
          <p:cNvGrpSpPr/>
          <p:nvPr/>
        </p:nvGrpSpPr>
        <p:grpSpPr>
          <a:xfrm>
            <a:off x="4870249" y="4598938"/>
            <a:ext cx="1406845" cy="396295"/>
            <a:chOff x="4870249" y="4598938"/>
            <a:chExt cx="1406845" cy="396295"/>
          </a:xfrm>
        </p:grpSpPr>
        <p:pic>
          <p:nvPicPr>
            <p:cNvPr id="51" name="Picture 50">
              <a:extLst>
                <a:ext uri="{FF2B5EF4-FFF2-40B4-BE49-F238E27FC236}">
                  <a16:creationId xmlns:a16="http://schemas.microsoft.com/office/drawing/2014/main" id="{652566BC-E598-4944-BEF9-738FFCD6246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70249" y="4674353"/>
              <a:ext cx="614913" cy="294320"/>
            </a:xfrm>
            <a:prstGeom prst="rect">
              <a:avLst/>
            </a:prstGeom>
          </p:spPr>
        </p:pic>
        <p:pic>
          <p:nvPicPr>
            <p:cNvPr id="52" name="Picture 51">
              <a:extLst>
                <a:ext uri="{FF2B5EF4-FFF2-40B4-BE49-F238E27FC236}">
                  <a16:creationId xmlns:a16="http://schemas.microsoft.com/office/drawing/2014/main" id="{062FF244-B64B-0B4C-B861-EBEC70C2B68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62181" y="4643529"/>
              <a:ext cx="614913" cy="294320"/>
            </a:xfrm>
            <a:prstGeom prst="rect">
              <a:avLst/>
            </a:prstGeom>
          </p:spPr>
        </p:pic>
        <p:sp>
          <p:nvSpPr>
            <p:cNvPr id="55" name="&quot;No&quot; Symbol 54">
              <a:extLst>
                <a:ext uri="{FF2B5EF4-FFF2-40B4-BE49-F238E27FC236}">
                  <a16:creationId xmlns:a16="http://schemas.microsoft.com/office/drawing/2014/main" id="{01430DDD-86F8-7A48-BDB8-109E7268AEF3}"/>
                </a:ext>
              </a:extLst>
            </p:cNvPr>
            <p:cNvSpPr/>
            <p:nvPr/>
          </p:nvSpPr>
          <p:spPr>
            <a:xfrm>
              <a:off x="5661818" y="4598938"/>
              <a:ext cx="412469" cy="396295"/>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58" name="Group 57">
            <a:extLst>
              <a:ext uri="{FF2B5EF4-FFF2-40B4-BE49-F238E27FC236}">
                <a16:creationId xmlns:a16="http://schemas.microsoft.com/office/drawing/2014/main" id="{5BB0D65C-9B55-E240-8372-462D6882698E}"/>
              </a:ext>
            </a:extLst>
          </p:cNvPr>
          <p:cNvGrpSpPr/>
          <p:nvPr/>
        </p:nvGrpSpPr>
        <p:grpSpPr>
          <a:xfrm>
            <a:off x="10579143" y="4639084"/>
            <a:ext cx="1406845" cy="396295"/>
            <a:chOff x="4870249" y="4598938"/>
            <a:chExt cx="1406845" cy="396295"/>
          </a:xfrm>
        </p:grpSpPr>
        <p:pic>
          <p:nvPicPr>
            <p:cNvPr id="61" name="Picture 60">
              <a:extLst>
                <a:ext uri="{FF2B5EF4-FFF2-40B4-BE49-F238E27FC236}">
                  <a16:creationId xmlns:a16="http://schemas.microsoft.com/office/drawing/2014/main" id="{EF612AA6-6835-5A43-841F-D523E9B7209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70249" y="4674353"/>
              <a:ext cx="614913" cy="294320"/>
            </a:xfrm>
            <a:prstGeom prst="rect">
              <a:avLst/>
            </a:prstGeom>
          </p:spPr>
        </p:pic>
        <p:pic>
          <p:nvPicPr>
            <p:cNvPr id="62" name="Picture 61">
              <a:extLst>
                <a:ext uri="{FF2B5EF4-FFF2-40B4-BE49-F238E27FC236}">
                  <a16:creationId xmlns:a16="http://schemas.microsoft.com/office/drawing/2014/main" id="{F648E0F2-647C-5740-8E2B-2E0368382D5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62181" y="4643529"/>
              <a:ext cx="614913" cy="294320"/>
            </a:xfrm>
            <a:prstGeom prst="rect">
              <a:avLst/>
            </a:prstGeom>
          </p:spPr>
        </p:pic>
        <p:sp>
          <p:nvSpPr>
            <p:cNvPr id="67" name="&quot;No&quot; Symbol 66">
              <a:extLst>
                <a:ext uri="{FF2B5EF4-FFF2-40B4-BE49-F238E27FC236}">
                  <a16:creationId xmlns:a16="http://schemas.microsoft.com/office/drawing/2014/main" id="{AF3C9258-E63B-8947-9C36-A8045CE72A0C}"/>
                </a:ext>
              </a:extLst>
            </p:cNvPr>
            <p:cNvSpPr/>
            <p:nvPr/>
          </p:nvSpPr>
          <p:spPr>
            <a:xfrm>
              <a:off x="5661818" y="4598938"/>
              <a:ext cx="412469" cy="396295"/>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pic>
        <p:nvPicPr>
          <p:cNvPr id="5" name="Picture 4">
            <a:extLst>
              <a:ext uri="{FF2B5EF4-FFF2-40B4-BE49-F238E27FC236}">
                <a16:creationId xmlns:a16="http://schemas.microsoft.com/office/drawing/2014/main" id="{04D0E86C-52E0-9842-AD6A-12D5F4F43371}"/>
              </a:ext>
            </a:extLst>
          </p:cNvPr>
          <p:cNvPicPr>
            <a:picLocks noChangeAspect="1"/>
          </p:cNvPicPr>
          <p:nvPr/>
        </p:nvPicPr>
        <p:blipFill>
          <a:blip r:embed="rId9"/>
          <a:stretch>
            <a:fillRect/>
          </a:stretch>
        </p:blipFill>
        <p:spPr>
          <a:xfrm>
            <a:off x="3257875" y="6241178"/>
            <a:ext cx="5359400" cy="444500"/>
          </a:xfrm>
          <a:prstGeom prst="rect">
            <a:avLst/>
          </a:prstGeom>
        </p:spPr>
      </p:pic>
      <p:sp>
        <p:nvSpPr>
          <p:cNvPr id="68" name="Title 28">
            <a:extLst>
              <a:ext uri="{FF2B5EF4-FFF2-40B4-BE49-F238E27FC236}">
                <a16:creationId xmlns:a16="http://schemas.microsoft.com/office/drawing/2014/main" id="{5CF82F69-50C1-D145-85DA-FCB0072A0E27}"/>
              </a:ext>
            </a:extLst>
          </p:cNvPr>
          <p:cNvSpPr txBox="1">
            <a:spLocks/>
          </p:cNvSpPr>
          <p:nvPr/>
        </p:nvSpPr>
        <p:spPr>
          <a:xfrm>
            <a:off x="4641010" y="6009350"/>
            <a:ext cx="7151111" cy="8038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 dirty="0"/>
              <a:t>Ernest and Brown 2001 </a:t>
            </a:r>
            <a:r>
              <a:rPr lang="en-US" sz="1800" i="1" dirty="0"/>
              <a:t>Science</a:t>
            </a:r>
          </a:p>
          <a:p>
            <a:pPr algn="r"/>
            <a:r>
              <a:rPr lang="en-US" sz="1800" dirty="0"/>
              <a:t>Thibault et al. 2010 </a:t>
            </a:r>
            <a:r>
              <a:rPr lang="en-US" sz="1800" i="1" dirty="0"/>
              <a:t>Oikos</a:t>
            </a:r>
            <a:endParaRPr lang="en-US" sz="1800" dirty="0"/>
          </a:p>
        </p:txBody>
      </p:sp>
    </p:spTree>
    <p:extLst>
      <p:ext uri="{BB962C8B-B14F-4D97-AF65-F5344CB8AC3E}">
        <p14:creationId xmlns:p14="http://schemas.microsoft.com/office/powerpoint/2010/main" val="3123578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3">
            <a:extLst>
              <a:ext uri="{FF2B5EF4-FFF2-40B4-BE49-F238E27FC236}">
                <a16:creationId xmlns:a16="http://schemas.microsoft.com/office/drawing/2014/main" id="{571832BC-90EA-294E-8696-CCECD2F109F5}"/>
              </a:ext>
            </a:extLst>
          </p:cNvPr>
          <p:cNvSpPr txBox="1">
            <a:spLocks/>
          </p:cNvSpPr>
          <p:nvPr/>
        </p:nvSpPr>
        <p:spPr>
          <a:xfrm>
            <a:off x="990599" y="1002295"/>
            <a:ext cx="10944498" cy="42489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For energetic compensation to occur, some species must have </a:t>
            </a:r>
            <a:r>
              <a:rPr lang="en-US" sz="2800" b="1" dirty="0"/>
              <a:t>identical </a:t>
            </a:r>
            <a:r>
              <a:rPr lang="en-US" sz="2800" dirty="0"/>
              <a:t>or </a:t>
            </a:r>
            <a:r>
              <a:rPr lang="en-US" sz="2800" b="1" dirty="0"/>
              <a:t>overlapping </a:t>
            </a:r>
            <a:r>
              <a:rPr lang="en-US" sz="2800" dirty="0"/>
              <a:t>traits relating to both resource use and environmental tolerances.</a:t>
            </a:r>
          </a:p>
          <a:p>
            <a:endParaRPr lang="en-US" sz="2800" dirty="0"/>
          </a:p>
        </p:txBody>
      </p:sp>
      <p:sp>
        <p:nvSpPr>
          <p:cNvPr id="4" name="Title 28">
            <a:extLst>
              <a:ext uri="{FF2B5EF4-FFF2-40B4-BE49-F238E27FC236}">
                <a16:creationId xmlns:a16="http://schemas.microsoft.com/office/drawing/2014/main" id="{3D911AEF-C4A1-EA4B-9661-15461D9FBD29}"/>
              </a:ext>
            </a:extLst>
          </p:cNvPr>
          <p:cNvSpPr txBox="1">
            <a:spLocks/>
          </p:cNvSpPr>
          <p:nvPr/>
        </p:nvSpPr>
        <p:spPr>
          <a:xfrm>
            <a:off x="4641010" y="6009350"/>
            <a:ext cx="7151111" cy="8038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 dirty="0" err="1"/>
              <a:t>Kelt</a:t>
            </a:r>
            <a:r>
              <a:rPr lang="en-US" sz="1800" dirty="0"/>
              <a:t> et al. 2015 </a:t>
            </a:r>
            <a:r>
              <a:rPr lang="en-US" sz="1800" i="1" dirty="0"/>
              <a:t>Ecology</a:t>
            </a:r>
            <a:endParaRPr lang="en-US" sz="1800" dirty="0"/>
          </a:p>
          <a:p>
            <a:pPr algn="r"/>
            <a:r>
              <a:rPr lang="en-US" sz="1800" dirty="0"/>
              <a:t>Thibault et al. 2010 </a:t>
            </a:r>
            <a:r>
              <a:rPr lang="en-US" sz="1800" i="1" dirty="0"/>
              <a:t>Oikos</a:t>
            </a:r>
            <a:endParaRPr lang="en-US" sz="1800" dirty="0"/>
          </a:p>
        </p:txBody>
      </p:sp>
    </p:spTree>
    <p:extLst>
      <p:ext uri="{BB962C8B-B14F-4D97-AF65-F5344CB8AC3E}">
        <p14:creationId xmlns:p14="http://schemas.microsoft.com/office/powerpoint/2010/main" val="2036675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8">
            <a:extLst>
              <a:ext uri="{FF2B5EF4-FFF2-40B4-BE49-F238E27FC236}">
                <a16:creationId xmlns:a16="http://schemas.microsoft.com/office/drawing/2014/main" id="{0D98BAE5-9744-A04D-8140-E128E7D763A8}"/>
              </a:ext>
            </a:extLst>
          </p:cNvPr>
          <p:cNvSpPr>
            <a:spLocks noGrp="1"/>
          </p:cNvSpPr>
          <p:nvPr>
            <p:ph type="title"/>
          </p:nvPr>
        </p:nvSpPr>
        <p:spPr>
          <a:xfrm>
            <a:off x="823634" y="859068"/>
            <a:ext cx="10515600" cy="4993092"/>
          </a:xfrm>
        </p:spPr>
        <p:txBody>
          <a:bodyPr>
            <a:noAutofit/>
          </a:bodyPr>
          <a:lstStyle/>
          <a:p>
            <a:r>
              <a:rPr lang="en-US" sz="2800" dirty="0"/>
              <a:t>Competition and compensation have an inherent </a:t>
            </a:r>
            <a:r>
              <a:rPr lang="en-US" sz="2800" b="1" dirty="0"/>
              <a:t>temporal </a:t>
            </a:r>
            <a:r>
              <a:rPr lang="en-US" sz="2800" dirty="0"/>
              <a:t>dimension.</a:t>
            </a:r>
            <a:br>
              <a:rPr lang="en-US" sz="2800" dirty="0"/>
            </a:br>
            <a:br>
              <a:rPr lang="en-US" sz="2800" dirty="0"/>
            </a:br>
            <a:r>
              <a:rPr lang="en-US" sz="2800" b="1" dirty="0">
                <a:solidFill>
                  <a:schemeClr val="bg1"/>
                </a:solidFill>
              </a:rPr>
              <a:t>Dispersal limitation </a:t>
            </a:r>
            <a:r>
              <a:rPr lang="en-US" sz="2800" dirty="0">
                <a:solidFill>
                  <a:schemeClr val="bg1"/>
                </a:solidFill>
              </a:rPr>
              <a:t>can </a:t>
            </a:r>
            <a:r>
              <a:rPr lang="en-US" sz="2800" b="1" dirty="0">
                <a:solidFill>
                  <a:schemeClr val="bg1"/>
                </a:solidFill>
              </a:rPr>
              <a:t>delay </a:t>
            </a:r>
            <a:r>
              <a:rPr lang="en-US" sz="2800" dirty="0" err="1">
                <a:solidFill>
                  <a:schemeClr val="bg1"/>
                </a:solidFill>
              </a:rPr>
              <a:t>compensati</a:t>
            </a:r>
            <a:br>
              <a:rPr lang="en-US" sz="2800" dirty="0"/>
            </a:br>
            <a:br>
              <a:rPr lang="en-US" sz="2800" dirty="0"/>
            </a:br>
            <a:r>
              <a:rPr lang="en-US" sz="2800" b="1" dirty="0">
                <a:solidFill>
                  <a:schemeClr val="bg1"/>
                </a:solidFill>
              </a:rPr>
              <a:t>Changing conditions </a:t>
            </a:r>
            <a:r>
              <a:rPr lang="en-US" sz="2800" dirty="0">
                <a:solidFill>
                  <a:schemeClr val="bg1"/>
                </a:solidFill>
              </a:rPr>
              <a:t>may affect similar competitors in different ways</a:t>
            </a:r>
            <a:r>
              <a:rPr lang="en-US" sz="2800" dirty="0"/>
              <a:t>.</a:t>
            </a:r>
          </a:p>
        </p:txBody>
      </p:sp>
      <p:sp>
        <p:nvSpPr>
          <p:cNvPr id="3" name="Title 28">
            <a:extLst>
              <a:ext uri="{FF2B5EF4-FFF2-40B4-BE49-F238E27FC236}">
                <a16:creationId xmlns:a16="http://schemas.microsoft.com/office/drawing/2014/main" id="{56C095A6-9C04-4544-BCDA-8677A2AFE2E7}"/>
              </a:ext>
            </a:extLst>
          </p:cNvPr>
          <p:cNvSpPr txBox="1">
            <a:spLocks/>
          </p:cNvSpPr>
          <p:nvPr/>
        </p:nvSpPr>
        <p:spPr>
          <a:xfrm>
            <a:off x="4641010" y="6009350"/>
            <a:ext cx="7151111" cy="8038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 dirty="0"/>
              <a:t>Chesson 2001 </a:t>
            </a:r>
            <a:r>
              <a:rPr lang="en-US" sz="1800" i="1" dirty="0"/>
              <a:t>Ann. Rev. Ecology and Systematics</a:t>
            </a:r>
            <a:endParaRPr lang="en-US" sz="1800" dirty="0"/>
          </a:p>
        </p:txBody>
      </p:sp>
    </p:spTree>
    <p:extLst>
      <p:ext uri="{BB962C8B-B14F-4D97-AF65-F5344CB8AC3E}">
        <p14:creationId xmlns:p14="http://schemas.microsoft.com/office/powerpoint/2010/main" val="16510109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8">
            <a:extLst>
              <a:ext uri="{FF2B5EF4-FFF2-40B4-BE49-F238E27FC236}">
                <a16:creationId xmlns:a16="http://schemas.microsoft.com/office/drawing/2014/main" id="{0D98BAE5-9744-A04D-8140-E128E7D763A8}"/>
              </a:ext>
            </a:extLst>
          </p:cNvPr>
          <p:cNvSpPr>
            <a:spLocks noGrp="1"/>
          </p:cNvSpPr>
          <p:nvPr>
            <p:ph type="title"/>
          </p:nvPr>
        </p:nvSpPr>
        <p:spPr>
          <a:xfrm>
            <a:off x="823634" y="859068"/>
            <a:ext cx="10515600" cy="4993092"/>
          </a:xfrm>
        </p:spPr>
        <p:txBody>
          <a:bodyPr>
            <a:noAutofit/>
          </a:bodyPr>
          <a:lstStyle/>
          <a:p>
            <a:r>
              <a:rPr lang="en-US" sz="2800" dirty="0"/>
              <a:t>Competition and compensation have an inherent </a:t>
            </a:r>
            <a:r>
              <a:rPr lang="en-US" sz="2800" b="1" dirty="0"/>
              <a:t>temporal </a:t>
            </a:r>
            <a:r>
              <a:rPr lang="en-US" sz="2800" dirty="0"/>
              <a:t>dimension.</a:t>
            </a:r>
            <a:br>
              <a:rPr lang="en-US" sz="2800" dirty="0"/>
            </a:br>
            <a:br>
              <a:rPr lang="en-US" sz="2800" dirty="0"/>
            </a:br>
            <a:r>
              <a:rPr lang="en-US" sz="2800" b="1" dirty="0">
                <a:solidFill>
                  <a:schemeClr val="bg1"/>
                </a:solidFill>
              </a:rPr>
              <a:t>Dispersal limitation </a:t>
            </a:r>
            <a:r>
              <a:rPr lang="en-US" sz="2800" dirty="0">
                <a:solidFill>
                  <a:schemeClr val="bg1"/>
                </a:solidFill>
              </a:rPr>
              <a:t>can </a:t>
            </a:r>
            <a:r>
              <a:rPr lang="en-US" sz="2800" b="1" dirty="0">
                <a:solidFill>
                  <a:schemeClr val="bg1"/>
                </a:solidFill>
              </a:rPr>
              <a:t>delay </a:t>
            </a:r>
            <a:r>
              <a:rPr lang="en-US" sz="2800" dirty="0" err="1">
                <a:solidFill>
                  <a:schemeClr val="bg1"/>
                </a:solidFill>
              </a:rPr>
              <a:t>compensati</a:t>
            </a:r>
            <a:br>
              <a:rPr lang="en-US" sz="2800" dirty="0"/>
            </a:br>
            <a:br>
              <a:rPr lang="en-US" sz="2800" dirty="0"/>
            </a:br>
            <a:r>
              <a:rPr lang="en-US" sz="2800" b="1" dirty="0"/>
              <a:t>Changing conditions </a:t>
            </a:r>
            <a:r>
              <a:rPr lang="en-US" sz="2800" dirty="0"/>
              <a:t>may affect similar competitors in different ways.</a:t>
            </a:r>
          </a:p>
        </p:txBody>
      </p:sp>
      <p:sp>
        <p:nvSpPr>
          <p:cNvPr id="3" name="Title 28">
            <a:extLst>
              <a:ext uri="{FF2B5EF4-FFF2-40B4-BE49-F238E27FC236}">
                <a16:creationId xmlns:a16="http://schemas.microsoft.com/office/drawing/2014/main" id="{56C095A6-9C04-4544-BCDA-8677A2AFE2E7}"/>
              </a:ext>
            </a:extLst>
          </p:cNvPr>
          <p:cNvSpPr txBox="1">
            <a:spLocks/>
          </p:cNvSpPr>
          <p:nvPr/>
        </p:nvSpPr>
        <p:spPr>
          <a:xfrm>
            <a:off x="4641010" y="6009350"/>
            <a:ext cx="7151111" cy="8038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 dirty="0"/>
              <a:t>Chesson 2001 </a:t>
            </a:r>
            <a:r>
              <a:rPr lang="en-US" sz="1800" i="1" dirty="0"/>
              <a:t>Ann. Rev. Ecology and Systematics</a:t>
            </a:r>
            <a:endParaRPr lang="en-US" sz="1800" dirty="0"/>
          </a:p>
        </p:txBody>
      </p:sp>
    </p:spTree>
    <p:extLst>
      <p:ext uri="{BB962C8B-B14F-4D97-AF65-F5344CB8AC3E}">
        <p14:creationId xmlns:p14="http://schemas.microsoft.com/office/powerpoint/2010/main" val="1283290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8">
            <a:extLst>
              <a:ext uri="{FF2B5EF4-FFF2-40B4-BE49-F238E27FC236}">
                <a16:creationId xmlns:a16="http://schemas.microsoft.com/office/drawing/2014/main" id="{0D98BAE5-9744-A04D-8140-E128E7D763A8}"/>
              </a:ext>
            </a:extLst>
          </p:cNvPr>
          <p:cNvSpPr>
            <a:spLocks noGrp="1"/>
          </p:cNvSpPr>
          <p:nvPr>
            <p:ph type="title"/>
          </p:nvPr>
        </p:nvSpPr>
        <p:spPr>
          <a:xfrm>
            <a:off x="823634" y="859068"/>
            <a:ext cx="10515600" cy="4993092"/>
          </a:xfrm>
        </p:spPr>
        <p:txBody>
          <a:bodyPr>
            <a:noAutofit/>
          </a:bodyPr>
          <a:lstStyle/>
          <a:p>
            <a:r>
              <a:rPr lang="en-US" sz="2800" dirty="0"/>
              <a:t>Competition and compensation have an inherent </a:t>
            </a:r>
            <a:r>
              <a:rPr lang="en-US" sz="2800" b="1" dirty="0"/>
              <a:t>temporal </a:t>
            </a:r>
            <a:r>
              <a:rPr lang="en-US" sz="2800" dirty="0"/>
              <a:t>dimension.</a:t>
            </a:r>
            <a:br>
              <a:rPr lang="en-US" sz="2800" dirty="0"/>
            </a:br>
            <a:br>
              <a:rPr lang="en-US" sz="2800" dirty="0"/>
            </a:br>
            <a:br>
              <a:rPr lang="en-US" sz="2800" dirty="0"/>
            </a:br>
            <a:r>
              <a:rPr lang="en-US" sz="2800" b="1" dirty="0">
                <a:solidFill>
                  <a:schemeClr val="bg1"/>
                </a:solidFill>
              </a:rPr>
              <a:t>Dispersal limitation </a:t>
            </a:r>
            <a:r>
              <a:rPr lang="en-US" sz="2800" dirty="0">
                <a:solidFill>
                  <a:schemeClr val="bg1"/>
                </a:solidFill>
              </a:rPr>
              <a:t>can </a:t>
            </a:r>
            <a:r>
              <a:rPr lang="en-US" sz="2800" b="1" dirty="0">
                <a:solidFill>
                  <a:schemeClr val="bg1"/>
                </a:solidFill>
              </a:rPr>
              <a:t>delay </a:t>
            </a:r>
            <a:r>
              <a:rPr lang="en-US" sz="2800" dirty="0">
                <a:solidFill>
                  <a:schemeClr val="bg1"/>
                </a:solidFill>
              </a:rPr>
              <a:t>compensation</a:t>
            </a:r>
            <a:br>
              <a:rPr lang="en-US" sz="2800" dirty="0"/>
            </a:br>
            <a:r>
              <a:rPr lang="en-US" sz="2800" b="1" dirty="0"/>
              <a:t>Changing conditions </a:t>
            </a:r>
            <a:r>
              <a:rPr lang="en-US" sz="2800" dirty="0"/>
              <a:t>may affect similar competitors in different ways.</a:t>
            </a:r>
          </a:p>
        </p:txBody>
      </p:sp>
      <p:sp>
        <p:nvSpPr>
          <p:cNvPr id="2" name="Oval 1">
            <a:extLst>
              <a:ext uri="{FF2B5EF4-FFF2-40B4-BE49-F238E27FC236}">
                <a16:creationId xmlns:a16="http://schemas.microsoft.com/office/drawing/2014/main" id="{4E7552F6-EE8A-CD41-96FD-3D26BB4B0376}"/>
              </a:ext>
            </a:extLst>
          </p:cNvPr>
          <p:cNvSpPr/>
          <p:nvPr/>
        </p:nvSpPr>
        <p:spPr>
          <a:xfrm>
            <a:off x="419100" y="3429000"/>
            <a:ext cx="10949266" cy="1447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28">
            <a:extLst>
              <a:ext uri="{FF2B5EF4-FFF2-40B4-BE49-F238E27FC236}">
                <a16:creationId xmlns:a16="http://schemas.microsoft.com/office/drawing/2014/main" id="{0561B667-334C-C64F-A8E5-55917BDA7C20}"/>
              </a:ext>
            </a:extLst>
          </p:cNvPr>
          <p:cNvSpPr txBox="1">
            <a:spLocks/>
          </p:cNvSpPr>
          <p:nvPr/>
        </p:nvSpPr>
        <p:spPr>
          <a:xfrm>
            <a:off x="4641010" y="6009350"/>
            <a:ext cx="7151111" cy="8038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 dirty="0"/>
              <a:t>Chesson 2001 </a:t>
            </a:r>
            <a:r>
              <a:rPr lang="en-US" sz="1800" i="1" dirty="0"/>
              <a:t>Ann. Rev. Ecology and Systematics</a:t>
            </a:r>
            <a:endParaRPr lang="en-US" sz="1800" dirty="0"/>
          </a:p>
        </p:txBody>
      </p:sp>
    </p:spTree>
    <p:extLst>
      <p:ext uri="{BB962C8B-B14F-4D97-AF65-F5344CB8AC3E}">
        <p14:creationId xmlns:p14="http://schemas.microsoft.com/office/powerpoint/2010/main" val="1102762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3">
            <a:extLst>
              <a:ext uri="{FF2B5EF4-FFF2-40B4-BE49-F238E27FC236}">
                <a16:creationId xmlns:a16="http://schemas.microsoft.com/office/drawing/2014/main" id="{292085B3-FB3F-8D4B-AA1A-422FCB6F3A6F}"/>
              </a:ext>
            </a:extLst>
          </p:cNvPr>
          <p:cNvSpPr txBox="1">
            <a:spLocks/>
          </p:cNvSpPr>
          <p:nvPr/>
        </p:nvSpPr>
        <p:spPr>
          <a:xfrm>
            <a:off x="851262" y="2103437"/>
            <a:ext cx="10764795"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How do changing environmental conditions modulate energetic compensation over time?</a:t>
            </a:r>
          </a:p>
        </p:txBody>
      </p:sp>
    </p:spTree>
    <p:extLst>
      <p:ext uri="{BB962C8B-B14F-4D97-AF65-F5344CB8AC3E}">
        <p14:creationId xmlns:p14="http://schemas.microsoft.com/office/powerpoint/2010/main" val="1720854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Long-term experiments: The Portal Project</a:t>
            </a:r>
          </a:p>
        </p:txBody>
      </p:sp>
      <p:pic>
        <p:nvPicPr>
          <p:cNvPr id="88" name="Picture 87">
            <a:extLst>
              <a:ext uri="{FF2B5EF4-FFF2-40B4-BE49-F238E27FC236}">
                <a16:creationId xmlns:a16="http://schemas.microsoft.com/office/drawing/2014/main" id="{F98E79D9-6258-C34D-A482-BF764ED17C1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73678" y="5431588"/>
            <a:ext cx="907607" cy="434414"/>
          </a:xfrm>
          <a:prstGeom prst="rect">
            <a:avLst/>
          </a:prstGeom>
        </p:spPr>
      </p:pic>
      <p:sp>
        <p:nvSpPr>
          <p:cNvPr id="89" name="&quot;No&quot; Symbol 88">
            <a:extLst>
              <a:ext uri="{FF2B5EF4-FFF2-40B4-BE49-F238E27FC236}">
                <a16:creationId xmlns:a16="http://schemas.microsoft.com/office/drawing/2014/main" id="{2EC67E18-807B-1042-AE6A-D75C911ED25F}"/>
              </a:ext>
            </a:extLst>
          </p:cNvPr>
          <p:cNvSpPr/>
          <p:nvPr/>
        </p:nvSpPr>
        <p:spPr>
          <a:xfrm>
            <a:off x="10273677" y="5351367"/>
            <a:ext cx="608800" cy="584929"/>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mj-lt"/>
            </a:endParaRPr>
          </a:p>
        </p:txBody>
      </p:sp>
      <p:pic>
        <p:nvPicPr>
          <p:cNvPr id="94" name="Picture 93">
            <a:extLst>
              <a:ext uri="{FF2B5EF4-FFF2-40B4-BE49-F238E27FC236}">
                <a16:creationId xmlns:a16="http://schemas.microsoft.com/office/drawing/2014/main" id="{326F920B-1968-9645-80E2-6390721E846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83255" y="5355380"/>
            <a:ext cx="907607" cy="434414"/>
          </a:xfrm>
          <a:prstGeom prst="rect">
            <a:avLst/>
          </a:prstGeom>
        </p:spPr>
      </p:pic>
      <p:sp>
        <p:nvSpPr>
          <p:cNvPr id="95" name="TextBox 94">
            <a:extLst>
              <a:ext uri="{FF2B5EF4-FFF2-40B4-BE49-F238E27FC236}">
                <a16:creationId xmlns:a16="http://schemas.microsoft.com/office/drawing/2014/main" id="{83B6C8FF-70B2-0446-BA0D-DA4CA42A7EE6}"/>
              </a:ext>
            </a:extLst>
          </p:cNvPr>
          <p:cNvSpPr txBox="1"/>
          <p:nvPr/>
        </p:nvSpPr>
        <p:spPr>
          <a:xfrm>
            <a:off x="8933976" y="5689977"/>
            <a:ext cx="184731" cy="461665"/>
          </a:xfrm>
          <a:prstGeom prst="rect">
            <a:avLst/>
          </a:prstGeom>
          <a:noFill/>
        </p:spPr>
        <p:txBody>
          <a:bodyPr wrap="none" rtlCol="0">
            <a:spAutoFit/>
          </a:bodyPr>
          <a:lstStyle/>
          <a:p>
            <a:endParaRPr lang="en-US" sz="2400">
              <a:latin typeface="+mj-lt"/>
            </a:endParaRPr>
          </a:p>
        </p:txBody>
      </p:sp>
      <p:sp>
        <p:nvSpPr>
          <p:cNvPr id="96" name="Rectangle 95">
            <a:extLst>
              <a:ext uri="{FF2B5EF4-FFF2-40B4-BE49-F238E27FC236}">
                <a16:creationId xmlns:a16="http://schemas.microsoft.com/office/drawing/2014/main" id="{3C6469A1-8B6A-CB4C-8437-C6ADF41C6025}"/>
              </a:ext>
            </a:extLst>
          </p:cNvPr>
          <p:cNvSpPr/>
          <p:nvPr/>
        </p:nvSpPr>
        <p:spPr>
          <a:xfrm>
            <a:off x="6766396" y="2806529"/>
            <a:ext cx="2470763" cy="2409104"/>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endParaRPr>
          </a:p>
        </p:txBody>
      </p:sp>
      <p:pic>
        <p:nvPicPr>
          <p:cNvPr id="97" name="Picture 96">
            <a:extLst>
              <a:ext uri="{FF2B5EF4-FFF2-40B4-BE49-F238E27FC236}">
                <a16:creationId xmlns:a16="http://schemas.microsoft.com/office/drawing/2014/main" id="{9F42DD5F-8628-A340-AF7D-B989E78AD59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00793" y="3321968"/>
            <a:ext cx="936265" cy="474738"/>
          </a:xfrm>
          <a:prstGeom prst="rect">
            <a:avLst/>
          </a:prstGeom>
        </p:spPr>
      </p:pic>
      <p:pic>
        <p:nvPicPr>
          <p:cNvPr id="103" name="Picture 102">
            <a:extLst>
              <a:ext uri="{FF2B5EF4-FFF2-40B4-BE49-F238E27FC236}">
                <a16:creationId xmlns:a16="http://schemas.microsoft.com/office/drawing/2014/main" id="{F62F6210-3AA4-D74A-9C4E-587D236E28C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09373" y="4152640"/>
            <a:ext cx="276314" cy="243439"/>
          </a:xfrm>
          <a:prstGeom prst="rect">
            <a:avLst/>
          </a:prstGeom>
        </p:spPr>
      </p:pic>
      <p:pic>
        <p:nvPicPr>
          <p:cNvPr id="105" name="Picture 104">
            <a:extLst>
              <a:ext uri="{FF2B5EF4-FFF2-40B4-BE49-F238E27FC236}">
                <a16:creationId xmlns:a16="http://schemas.microsoft.com/office/drawing/2014/main" id="{D55C107A-BAAF-0A4C-BEA6-77328683A9A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93044" y="2513082"/>
            <a:ext cx="1345799" cy="682394"/>
          </a:xfrm>
          <a:prstGeom prst="rect">
            <a:avLst/>
          </a:prstGeom>
        </p:spPr>
      </p:pic>
      <p:sp>
        <p:nvSpPr>
          <p:cNvPr id="106" name="TextBox 105">
            <a:extLst>
              <a:ext uri="{FF2B5EF4-FFF2-40B4-BE49-F238E27FC236}">
                <a16:creationId xmlns:a16="http://schemas.microsoft.com/office/drawing/2014/main" id="{51163905-C96D-AE44-ACAC-343C00C3A635}"/>
              </a:ext>
            </a:extLst>
          </p:cNvPr>
          <p:cNvSpPr txBox="1"/>
          <p:nvPr/>
        </p:nvSpPr>
        <p:spPr>
          <a:xfrm>
            <a:off x="2332597" y="2514769"/>
            <a:ext cx="4357540" cy="1384995"/>
          </a:xfrm>
          <a:prstGeom prst="rect">
            <a:avLst/>
          </a:prstGeom>
          <a:noFill/>
        </p:spPr>
        <p:txBody>
          <a:bodyPr wrap="none" rtlCol="0">
            <a:spAutoFit/>
          </a:bodyPr>
          <a:lstStyle/>
          <a:p>
            <a:r>
              <a:rPr lang="en-US" sz="2800" dirty="0">
                <a:latin typeface="+mj-lt"/>
              </a:rPr>
              <a:t>Kangaroo rats</a:t>
            </a:r>
          </a:p>
          <a:p>
            <a:r>
              <a:rPr lang="en-US" sz="2800" dirty="0">
                <a:latin typeface="+mj-lt"/>
              </a:rPr>
              <a:t>Excluded from experimental </a:t>
            </a:r>
          </a:p>
          <a:p>
            <a:r>
              <a:rPr lang="en-US" sz="2800" dirty="0">
                <a:latin typeface="+mj-lt"/>
              </a:rPr>
              <a:t>plots since 1977</a:t>
            </a:r>
          </a:p>
        </p:txBody>
      </p:sp>
      <p:grpSp>
        <p:nvGrpSpPr>
          <p:cNvPr id="10" name="Group 9">
            <a:extLst>
              <a:ext uri="{FF2B5EF4-FFF2-40B4-BE49-F238E27FC236}">
                <a16:creationId xmlns:a16="http://schemas.microsoft.com/office/drawing/2014/main" id="{E1C393ED-B1FB-EC47-8537-1D6E42BC185E}"/>
              </a:ext>
            </a:extLst>
          </p:cNvPr>
          <p:cNvGrpSpPr/>
          <p:nvPr/>
        </p:nvGrpSpPr>
        <p:grpSpPr>
          <a:xfrm>
            <a:off x="883523" y="5250221"/>
            <a:ext cx="4847628" cy="954107"/>
            <a:chOff x="1015507" y="3628029"/>
            <a:chExt cx="4847628" cy="954107"/>
          </a:xfrm>
        </p:grpSpPr>
        <p:pic>
          <p:nvPicPr>
            <p:cNvPr id="55" name="Picture 54">
              <a:extLst>
                <a:ext uri="{FF2B5EF4-FFF2-40B4-BE49-F238E27FC236}">
                  <a16:creationId xmlns:a16="http://schemas.microsoft.com/office/drawing/2014/main" id="{03661AD5-6141-A141-A095-073577638FA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15507" y="3685368"/>
              <a:ext cx="630414" cy="516071"/>
            </a:xfrm>
            <a:prstGeom prst="rect">
              <a:avLst/>
            </a:prstGeom>
          </p:spPr>
        </p:pic>
        <p:sp>
          <p:nvSpPr>
            <p:cNvPr id="107" name="TextBox 106">
              <a:extLst>
                <a:ext uri="{FF2B5EF4-FFF2-40B4-BE49-F238E27FC236}">
                  <a16:creationId xmlns:a16="http://schemas.microsoft.com/office/drawing/2014/main" id="{477F4F2D-88C7-0F43-AF3C-85B837B4F9B8}"/>
                </a:ext>
              </a:extLst>
            </p:cNvPr>
            <p:cNvSpPr txBox="1"/>
            <p:nvPr/>
          </p:nvSpPr>
          <p:spPr>
            <a:xfrm>
              <a:off x="2386927" y="3628029"/>
              <a:ext cx="3476208" cy="954107"/>
            </a:xfrm>
            <a:prstGeom prst="rect">
              <a:avLst/>
            </a:prstGeom>
            <a:noFill/>
          </p:spPr>
          <p:txBody>
            <a:bodyPr wrap="none" rtlCol="0">
              <a:spAutoFit/>
            </a:bodyPr>
            <a:lstStyle/>
            <a:p>
              <a:r>
                <a:rPr lang="en-US" sz="2800" dirty="0">
                  <a:latin typeface="+mj-lt"/>
                </a:rPr>
                <a:t>Other small granivores</a:t>
              </a:r>
            </a:p>
            <a:p>
              <a:r>
                <a:rPr lang="en-US" sz="2800" dirty="0">
                  <a:latin typeface="+mj-lt"/>
                </a:rPr>
                <a:t>Present since 1977</a:t>
              </a:r>
            </a:p>
          </p:txBody>
        </p:sp>
      </p:grpSp>
      <p:grpSp>
        <p:nvGrpSpPr>
          <p:cNvPr id="9" name="Group 8">
            <a:extLst>
              <a:ext uri="{FF2B5EF4-FFF2-40B4-BE49-F238E27FC236}">
                <a16:creationId xmlns:a16="http://schemas.microsoft.com/office/drawing/2014/main" id="{09E6F263-DE46-5343-8F40-5D16C67009CB}"/>
              </a:ext>
            </a:extLst>
          </p:cNvPr>
          <p:cNvGrpSpPr/>
          <p:nvPr/>
        </p:nvGrpSpPr>
        <p:grpSpPr>
          <a:xfrm>
            <a:off x="827806" y="4082300"/>
            <a:ext cx="5224075" cy="954107"/>
            <a:chOff x="927857" y="4323912"/>
            <a:chExt cx="5224075" cy="954107"/>
          </a:xfrm>
        </p:grpSpPr>
        <p:pic>
          <p:nvPicPr>
            <p:cNvPr id="54" name="Picture 53">
              <a:extLst>
                <a:ext uri="{FF2B5EF4-FFF2-40B4-BE49-F238E27FC236}">
                  <a16:creationId xmlns:a16="http://schemas.microsoft.com/office/drawing/2014/main" id="{F5EF3C20-FC00-174A-807F-898498BBE7D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27857" y="4369626"/>
              <a:ext cx="920341" cy="554905"/>
            </a:xfrm>
            <a:prstGeom prst="rect">
              <a:avLst/>
            </a:prstGeom>
          </p:spPr>
        </p:pic>
        <p:sp>
          <p:nvSpPr>
            <p:cNvPr id="109" name="TextBox 108">
              <a:extLst>
                <a:ext uri="{FF2B5EF4-FFF2-40B4-BE49-F238E27FC236}">
                  <a16:creationId xmlns:a16="http://schemas.microsoft.com/office/drawing/2014/main" id="{8C65F840-B7DA-944B-9660-F50183225418}"/>
                </a:ext>
              </a:extLst>
            </p:cNvPr>
            <p:cNvSpPr txBox="1"/>
            <p:nvPr/>
          </p:nvSpPr>
          <p:spPr>
            <a:xfrm>
              <a:off x="2356854" y="4323912"/>
              <a:ext cx="3795078" cy="954107"/>
            </a:xfrm>
            <a:prstGeom prst="rect">
              <a:avLst/>
            </a:prstGeom>
            <a:noFill/>
          </p:spPr>
          <p:txBody>
            <a:bodyPr wrap="none" rtlCol="0">
              <a:spAutoFit/>
            </a:bodyPr>
            <a:lstStyle/>
            <a:p>
              <a:r>
                <a:rPr lang="en-US" sz="2800" dirty="0">
                  <a:latin typeface="+mj-lt"/>
                </a:rPr>
                <a:t>Bailey’s pocket mouse</a:t>
              </a:r>
            </a:p>
            <a:p>
              <a:r>
                <a:rPr lang="en-US" sz="2800" dirty="0">
                  <a:latin typeface="+mj-lt"/>
                </a:rPr>
                <a:t>Established at site ~1996</a:t>
              </a:r>
            </a:p>
          </p:txBody>
        </p:sp>
      </p:grpSp>
      <p:pic>
        <p:nvPicPr>
          <p:cNvPr id="110" name="Picture 109">
            <a:extLst>
              <a:ext uri="{FF2B5EF4-FFF2-40B4-BE49-F238E27FC236}">
                <a16:creationId xmlns:a16="http://schemas.microsoft.com/office/drawing/2014/main" id="{74B777DA-2E03-254E-A908-56269607791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163479" y="3487978"/>
            <a:ext cx="654765" cy="394780"/>
          </a:xfrm>
          <a:prstGeom prst="rect">
            <a:avLst/>
          </a:prstGeom>
        </p:spPr>
      </p:pic>
      <p:sp>
        <p:nvSpPr>
          <p:cNvPr id="117" name="Rectangle 116">
            <a:extLst>
              <a:ext uri="{FF2B5EF4-FFF2-40B4-BE49-F238E27FC236}">
                <a16:creationId xmlns:a16="http://schemas.microsoft.com/office/drawing/2014/main" id="{6B9C9870-5F12-C244-A39D-FDD801C54037}"/>
              </a:ext>
            </a:extLst>
          </p:cNvPr>
          <p:cNvSpPr/>
          <p:nvPr/>
        </p:nvSpPr>
        <p:spPr>
          <a:xfrm>
            <a:off x="9430913" y="2813252"/>
            <a:ext cx="2470763" cy="2409104"/>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endParaRPr>
          </a:p>
        </p:txBody>
      </p:sp>
      <p:pic>
        <p:nvPicPr>
          <p:cNvPr id="118" name="Picture 117">
            <a:extLst>
              <a:ext uri="{FF2B5EF4-FFF2-40B4-BE49-F238E27FC236}">
                <a16:creationId xmlns:a16="http://schemas.microsoft.com/office/drawing/2014/main" id="{90B03C80-33EA-694C-9F04-D35BC6A2183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65310" y="3328691"/>
            <a:ext cx="936265" cy="474738"/>
          </a:xfrm>
          <a:prstGeom prst="rect">
            <a:avLst/>
          </a:prstGeom>
        </p:spPr>
      </p:pic>
      <p:pic>
        <p:nvPicPr>
          <p:cNvPr id="119" name="Picture 118">
            <a:extLst>
              <a:ext uri="{FF2B5EF4-FFF2-40B4-BE49-F238E27FC236}">
                <a16:creationId xmlns:a16="http://schemas.microsoft.com/office/drawing/2014/main" id="{1F9F018B-8B21-2744-952B-2C9D431CE73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473890" y="4159363"/>
            <a:ext cx="276314" cy="243439"/>
          </a:xfrm>
          <a:prstGeom prst="rect">
            <a:avLst/>
          </a:prstGeom>
        </p:spPr>
      </p:pic>
      <p:pic>
        <p:nvPicPr>
          <p:cNvPr id="120" name="Picture 119">
            <a:extLst>
              <a:ext uri="{FF2B5EF4-FFF2-40B4-BE49-F238E27FC236}">
                <a16:creationId xmlns:a16="http://schemas.microsoft.com/office/drawing/2014/main" id="{75E85BFE-5D8A-6148-8A86-551FC852353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827996" y="3494701"/>
            <a:ext cx="654765" cy="394780"/>
          </a:xfrm>
          <a:prstGeom prst="rect">
            <a:avLst/>
          </a:prstGeom>
        </p:spPr>
      </p:pic>
      <p:sp>
        <p:nvSpPr>
          <p:cNvPr id="122" name="&quot;No&quot; Symbol 121">
            <a:extLst>
              <a:ext uri="{FF2B5EF4-FFF2-40B4-BE49-F238E27FC236}">
                <a16:creationId xmlns:a16="http://schemas.microsoft.com/office/drawing/2014/main" id="{708909EC-16B2-B841-85B8-D675F7146BE5}"/>
              </a:ext>
            </a:extLst>
          </p:cNvPr>
          <p:cNvSpPr/>
          <p:nvPr/>
        </p:nvSpPr>
        <p:spPr>
          <a:xfrm>
            <a:off x="9765310" y="3304552"/>
            <a:ext cx="608800" cy="584929"/>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mj-lt"/>
            </a:endParaRPr>
          </a:p>
        </p:txBody>
      </p:sp>
      <p:sp>
        <p:nvSpPr>
          <p:cNvPr id="24" name="Title 28">
            <a:extLst>
              <a:ext uri="{FF2B5EF4-FFF2-40B4-BE49-F238E27FC236}">
                <a16:creationId xmlns:a16="http://schemas.microsoft.com/office/drawing/2014/main" id="{C059F489-2813-4B4F-B30F-2F016E97C4FC}"/>
              </a:ext>
            </a:extLst>
          </p:cNvPr>
          <p:cNvSpPr txBox="1">
            <a:spLocks/>
          </p:cNvSpPr>
          <p:nvPr/>
        </p:nvSpPr>
        <p:spPr>
          <a:xfrm>
            <a:off x="4641010" y="6009350"/>
            <a:ext cx="7151111" cy="8038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600" dirty="0"/>
              <a:t>Ernest et al. 2018 </a:t>
            </a:r>
            <a:r>
              <a:rPr lang="en-US" sz="1600" i="1" dirty="0" err="1"/>
              <a:t>bioRxiv</a:t>
            </a:r>
            <a:endParaRPr lang="en-US" sz="1600" dirty="0"/>
          </a:p>
        </p:txBody>
      </p:sp>
    </p:spTree>
    <p:extLst>
      <p:ext uri="{BB962C8B-B14F-4D97-AF65-F5344CB8AC3E}">
        <p14:creationId xmlns:p14="http://schemas.microsoft.com/office/powerpoint/2010/main" val="41167804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1134</TotalTime>
  <Words>1141</Words>
  <Application>Microsoft Macintosh PowerPoint</Application>
  <PresentationFormat>Widescreen</PresentationFormat>
  <Paragraphs>114</Paragraphs>
  <Slides>34</Slides>
  <Notes>29</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Calibri Light</vt:lpstr>
      <vt:lpstr>Office Theme</vt:lpstr>
      <vt:lpstr>Energetic compensation breaks down over time in a desert rodent community</vt:lpstr>
      <vt:lpstr>Energetic compensation: declines or extinctions of some species are offset by increases from others, so total community energy use is maintained.</vt:lpstr>
      <vt:lpstr>When observed, energetic compensation is consistent with a zero sum competitive dynamic.  Dispersal limitation can delay compensati Energetic compensation renders community-level function less variable than individual species’ abundances. </vt:lpstr>
      <vt:lpstr>PowerPoint Presentation</vt:lpstr>
      <vt:lpstr>Competition and compensation have an inherent temporal dimension.  Dispersal limitation can delay compensati  Changing conditions may affect similar competitors in different ways.</vt:lpstr>
      <vt:lpstr>Competition and compensation have an inherent temporal dimension.  Dispersal limitation can delay compensati  Changing conditions may affect similar competitors in different ways.</vt:lpstr>
      <vt:lpstr>Competition and compensation have an inherent temporal dimension.   Dispersal limitation can delay compensation Changing conditions may affect similar competitors in different ways.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 baileyi is still present, and resources are still available, but C. balieyi is no longer abundant enough to compensate for kangaroo rats.    Under present conditions, additional factors limit C. baileyi and prevent compensation.</vt:lpstr>
      <vt:lpstr>C. baileyi is still present, and resources are still available, but C. balieyi is no longer abundant enough to compensate for kangaroo rats.    Under present conditions, additional factors appear to limit C. baileyi and prevent compensation.</vt:lpstr>
      <vt:lpstr>Despite a sitewide shift favoring small granivores, small granivores (other than C. baileyi) have not increased their compensation for kangaroo rats.   Under present conditions, additional factors limit C. baileyi and prevent compensation.</vt:lpstr>
      <vt:lpstr>PowerPoint Presentation</vt:lpstr>
      <vt:lpstr>PowerPoint Presentation</vt:lpstr>
      <vt:lpstr>PowerPoint Presentation</vt:lpstr>
      <vt:lpstr>PowerPoint Presentation</vt:lpstr>
      <vt:lpstr>PowerPoint Presentation</vt:lpstr>
      <vt:lpstr>Acknowledgements</vt:lpstr>
      <vt:lpstr>References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Diaz,Renata M</dc:creator>
  <cp:lastModifiedBy>Diaz,Renata M</cp:lastModifiedBy>
  <cp:revision>114</cp:revision>
  <dcterms:created xsi:type="dcterms:W3CDTF">2021-06-22T18:48:54Z</dcterms:created>
  <dcterms:modified xsi:type="dcterms:W3CDTF">2021-07-08T22:20:00Z</dcterms:modified>
</cp:coreProperties>
</file>